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83"/>
    <p:restoredTop sz="95946"/>
  </p:normalViewPr>
  <p:slideViewPr>
    <p:cSldViewPr snapToGrid="0" snapToObjects="1">
      <p:cViewPr varScale="1">
        <p:scale>
          <a:sx n="85" d="100"/>
          <a:sy n="85" d="100"/>
        </p:scale>
        <p:origin x="17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D9DC4F-86B9-374D-825E-F495773E45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71EE89-A674-6C45-A084-60AEAC2466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FBEC505-9179-5C40-B90C-D7926204632D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A2E179-26A9-F347-8088-5482058D69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414FBA-6860-6240-B9DE-E712C09D55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64F6C31-A4BC-544D-9EE5-5901BA0A2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237C5F3-CF7A-8A44-9B19-AA57D90E28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A87BFA-FA4C-3E4D-B61F-25636D4BE7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C5750D5-84DD-144B-9C71-10282844F6E9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0C192A5-5B88-8541-8944-4EAC0DB5B3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2D401D2E-A700-574D-A7B8-76274396C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0E26E9-D6A7-C741-9CAC-0CF4282CB8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F4FC1-BF5A-EE4A-84FE-6A32FF923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2E3F4C-9F71-CA4A-925C-EC89726DD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45E8C-84EE-7B40-9C9F-E66BDCDD5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49B511-AA60-5544-BF04-51CB229FE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103BE-2BAB-314D-9BB2-288AE99B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E3C17-B132-2942-9B97-35EC370AA411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CFAB5B-1A7A-AB49-8E76-8C4FED0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688452-C9FF-CF4E-8B55-A0981E36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A4F4C-8815-4848-B547-EC2DCF205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FF8E3-8446-3348-951C-0022B92F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01A1DF-8BA5-7F49-B626-7D2596104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B8F42C-A97D-DC40-8F1B-0C3E5C38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3F6A2-0E7E-1C47-B2C6-A7F51169EDEF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77FC4-7BF8-6046-B89D-979340B8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9E6D7-9428-3247-BA7B-9F8517A2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43C4-BC84-ED45-9A14-C86DF757B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7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08BB4B-0D2B-E448-B138-0236CEEFB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88A7A1-0CC6-2F4F-99AA-B8F634534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EA26E-5C24-B24D-878C-210D595F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D528F-08AE-B648-8F6B-7DD5B93443E2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9D1C6-346E-DC4F-A65D-88363693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C87831-0DAB-8640-A6B6-E824E736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412CF-9EFE-B740-89C5-1C8C367AE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02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5254C-154F-9A44-9877-344490FB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974A35-09C7-2246-BCAE-9BFD45405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29DB4-A390-8A46-9AFC-24F46B80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FCFB-F010-4242-8C92-1C3B0C2333C2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F4E39-E00A-6B45-9119-BCB97D3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F84684-382D-654A-BCD9-A89D7CDE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26656-53B9-4A4A-A0AB-8F299A610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07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44414-CB00-CC49-A4CC-67368AC7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C203A7-C168-584E-AC72-E89CAA9C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D8147F-8D50-5848-AAD9-478C5592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769EC-E4C8-5649-B4F8-57B35A5FD668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F2B2E0-3ADA-2E4C-8A82-B6A0BC2F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86E65-11A9-E047-88E1-59514120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5E4F-D939-234E-A6CB-8679335F4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8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4DBEA-D5DE-9340-B9C0-629C6767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AB0BE-0E5D-394A-A1C3-F199D551D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B3B8B-BFDC-0C48-9935-06D25667E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F895225-5193-244F-96D3-FE4CF454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6B543-B8FF-1845-ADAD-0D2D840A12B8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222E8A2-CC91-6B4B-B2BE-08347C5C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FC429EF-2F7A-3649-B25F-89796E44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63D6D-9B1F-1D4F-B525-01765B4D6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0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64C99-D5D1-6D48-A4F6-C8D29919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FFF6DB-1AB6-684F-B82E-DA19A2BF1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F657EF-ACCD-AA45-B397-D9566E514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CFA9C8-A3B7-E64F-9EF2-ABA71A86C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3C48D4-5F1C-F94D-AFCC-23E640135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F051B05-666B-AD4D-92A2-1F784B30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5CC8F-5B4A-1146-8DED-354FC44E1648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BCB5FDB-08AE-494E-A141-74BEC1D0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3C9398D-3065-524C-945F-A2457EC1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A9B5B-BA01-3548-8969-A0865D4C5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6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6C26D-7965-0145-AAC9-F92F71EA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5DE8A8D-98B4-7148-945D-7651EEEF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6841-8200-094B-989F-E900EBB542D7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6D77896-5A9E-0C43-90C9-9AE1110F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DEA2D1A-2275-A143-83B7-CC2E37D7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CA447-441C-A047-A558-B585994AC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BDDEAE5-F807-7D46-90DB-31CAF37D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E4C03-1CD9-7346-B047-E79020CD22A1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6A2B230-B6F3-D444-BA1C-9B05B9D9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0053C04-14BF-2340-9963-2BF33B0B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6FEA3-65A8-E146-96DF-09DB3111B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71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C4E2B-FCD0-4840-AF89-7C2CE9C6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74648B-CF49-9F4A-8116-0BC4BBBF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EC779E-88F4-9F4F-BAB4-865D42AE1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3F6A885-0C46-2D40-BF24-54C20B58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666D-FD17-5949-B2C7-6561ECF4429D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F995ED6-D9EF-2346-B1EA-891D6A18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2DD1D07-B241-ED4F-BA72-0C1D04E07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A45CB-4D2E-F749-AD0F-2730F3492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54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2E819-1927-E14D-A8D0-579C4479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57B962-3696-DE4E-BDD8-847E9EA4C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EAC8CE-BA6D-3B40-B9F6-60D195DAA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948944B-4BD9-3445-AA36-B05C91DC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D99C2-6D84-FF44-95F0-FCEE98AFC2E5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E0832C2-2961-494B-92B3-5CCDE427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A6BBE77-132C-B741-B576-888E055F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5B49F-E493-8148-887A-F4A4B6ACF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1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F1F52CC0-FB5C-7C45-9822-1C291F3AB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B17E4C3-DF78-BD44-86A2-7F7D3B57F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7B3F2-921E-904E-934C-04D669C69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455CA3-BF3D-A744-BA24-EC5F31A7C318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A4360-F664-DA41-94C5-EAD1CC78D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52ACE-BD86-3242-86E8-F62C1C201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6954E8-4699-1445-AD11-C8475EADC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6%D0%B8%D0%B2%D0%BE%D1%82%D0%BD%D0%BE%D0%B5" TargetMode="External"/><Relationship Id="rId3" Type="http://schemas.openxmlformats.org/officeDocument/2006/relationships/image" Target="../media/image8.jpeg"/><Relationship Id="rId7" Type="http://schemas.openxmlformats.org/officeDocument/2006/relationships/hyperlink" Target="https://ru.wikipedia.org/wiki/%D0%9F%D0%BE%D1%80%D0%BE%D0%B4%D0%B0_(%D0%B7%D0%BE%D0%BE%D0%BB%D0%BE%D0%B3%D0%B8%D1%8F)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0%B0%D1%81%D1%82%D0%B5%D0%BD%D0%B8%D1%8F" TargetMode="External"/><Relationship Id="rId5" Type="http://schemas.openxmlformats.org/officeDocument/2006/relationships/hyperlink" Target="https://ru.wikipedia.org/wiki/%D0%A1%D0%BE%D1%80%D1%82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ru.wikipedia.org/wiki/%D0%9F%D0%B0%D1%82%D0%B5%D0%BD%D1%8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Рисунок 5">
            <a:extLst>
              <a:ext uri="{FF2B5EF4-FFF2-40B4-BE49-F238E27FC236}">
                <a16:creationId xmlns:a16="http://schemas.microsoft.com/office/drawing/2014/main" id="{48386158-B598-3043-992A-8A59B1D6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856329-70CA-B648-9338-416D52002429}"/>
              </a:ext>
            </a:extLst>
          </p:cNvPr>
          <p:cNvSpPr/>
          <p:nvPr/>
        </p:nvSpPr>
        <p:spPr>
          <a:xfrm>
            <a:off x="212360" y="204313"/>
            <a:ext cx="11767279" cy="6391359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0CA15-7EED-8443-8B7B-214E7A8AF106}"/>
              </a:ext>
            </a:extLst>
          </p:cNvPr>
          <p:cNvSpPr txBox="1"/>
          <p:nvPr/>
        </p:nvSpPr>
        <p:spPr>
          <a:xfrm>
            <a:off x="1124262" y="204313"/>
            <a:ext cx="10747948" cy="3877985"/>
          </a:xfrm>
          <a:prstGeom prst="rect">
            <a:avLst/>
          </a:prstGeom>
          <a:noFill/>
          <a:effectLst>
            <a:outerShdw blurRad="50800" dist="50800" dir="5400000" sx="82000" sy="82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Городской Фестиваль учебно-исследовательских работ младших школьников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«Мои первые открытия» («</a:t>
            </a:r>
            <a:r>
              <a:rPr lang="ru-RU" sz="2400" b="1" dirty="0" err="1">
                <a:latin typeface="+mn-lt"/>
              </a:rPr>
              <a:t>Эврикоша</a:t>
            </a:r>
            <a:r>
              <a:rPr lang="ru-RU" sz="2400" b="1" dirty="0">
                <a:latin typeface="+mn-lt"/>
              </a:rPr>
              <a:t>»)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Направление «Природа в жизни людей»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Исследовательский проект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25400" cap="rnd">
                  <a:noFill/>
                </a:ln>
                <a:effectLst>
                  <a:glow rad="12700">
                    <a:schemeClr val="bg1"/>
                  </a:glow>
                </a:effectLst>
                <a:latin typeface="+mn-lt"/>
              </a:rPr>
              <a:t>«Можно ли вырастить виноград в Карелии?»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4099" name="TextBox 8">
            <a:extLst>
              <a:ext uri="{FF2B5EF4-FFF2-40B4-BE49-F238E27FC236}">
                <a16:creationId xmlns:a16="http://schemas.microsoft.com/office/drawing/2014/main" id="{9020C984-80A6-F247-9B09-5C46A63D5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478" y="3904596"/>
            <a:ext cx="385973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sz="2200" dirty="0"/>
              <a:t>Работа ученицы </a:t>
            </a:r>
          </a:p>
          <a:p>
            <a:pPr algn="r" eaLnBrk="1" hangingPunct="1"/>
            <a:r>
              <a:rPr lang="ru-RU" altLang="ru-RU" sz="2200" dirty="0"/>
              <a:t>4Г класса МОУ «Лицей №1»</a:t>
            </a:r>
          </a:p>
          <a:p>
            <a:pPr algn="r" eaLnBrk="1" hangingPunct="1"/>
            <a:r>
              <a:rPr lang="ru-RU" altLang="ru-RU" sz="2200" dirty="0"/>
              <a:t>Калугиной Софьи</a:t>
            </a:r>
          </a:p>
          <a:p>
            <a:pPr algn="r" eaLnBrk="1" hangingPunct="1"/>
            <a:r>
              <a:rPr lang="ru-RU" altLang="ru-RU" sz="2200" dirty="0"/>
              <a:t>Руководитель:</a:t>
            </a:r>
          </a:p>
          <a:p>
            <a:pPr algn="r" eaLnBrk="1" hangingPunct="1"/>
            <a:r>
              <a:rPr lang="ru-RU" altLang="ru-RU" sz="2200" dirty="0"/>
              <a:t>Митина Анна Николаевна</a:t>
            </a:r>
          </a:p>
          <a:p>
            <a:pPr algn="r" eaLnBrk="1" hangingPunct="1"/>
            <a:r>
              <a:rPr lang="ru-RU" altLang="ru-RU" sz="2200" dirty="0"/>
              <a:t>Учитель начальных классов</a:t>
            </a:r>
          </a:p>
        </p:txBody>
      </p:sp>
      <p:sp>
        <p:nvSpPr>
          <p:cNvPr id="4100" name="TextBox 9">
            <a:extLst>
              <a:ext uri="{FF2B5EF4-FFF2-40B4-BE49-F238E27FC236}">
                <a16:creationId xmlns:a16="http://schemas.microsoft.com/office/drawing/2014/main" id="{A45DB5DD-3521-D445-990B-3F9C4531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63" y="5843588"/>
            <a:ext cx="1743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г. Петрозаводск</a:t>
            </a:r>
          </a:p>
          <a:p>
            <a:pPr algn="ctr" eaLnBrk="1" hangingPunct="1"/>
            <a:r>
              <a:rPr lang="ru-RU" altLang="ru-RU" dirty="0"/>
              <a:t>2022г.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Рисунок 9">
            <a:extLst>
              <a:ext uri="{FF2B5EF4-FFF2-40B4-BE49-F238E27FC236}">
                <a16:creationId xmlns:a16="http://schemas.microsoft.com/office/drawing/2014/main" id="{DB7CE8AF-7D85-C247-AE49-818B8881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BA645FE2-B984-8843-8441-77D434882795}"/>
              </a:ext>
            </a:extLst>
          </p:cNvPr>
          <p:cNvSpPr/>
          <p:nvPr/>
        </p:nvSpPr>
        <p:spPr>
          <a:xfrm>
            <a:off x="3935413" y="5467350"/>
            <a:ext cx="4340225" cy="12287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1" name="TextBox 7">
            <a:extLst>
              <a:ext uri="{FF2B5EF4-FFF2-40B4-BE49-F238E27FC236}">
                <a16:creationId xmlns:a16="http://schemas.microsoft.com/office/drawing/2014/main" id="{CB6E758E-62A0-9949-A914-FDDD95BBC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5789613"/>
            <a:ext cx="3938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/>
              <a:t>Урожай через 3 года!</a:t>
            </a:r>
          </a:p>
        </p:txBody>
      </p:sp>
      <p:pic>
        <p:nvPicPr>
          <p:cNvPr id="12292" name="Рисунок 3">
            <a:extLst>
              <a:ext uri="{FF2B5EF4-FFF2-40B4-BE49-F238E27FC236}">
                <a16:creationId xmlns:a16="http://schemas.microsoft.com/office/drawing/2014/main" id="{7C89F834-00FD-B746-AAE5-E954C5C39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331788"/>
            <a:ext cx="38227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8">
            <a:extLst>
              <a:ext uri="{FF2B5EF4-FFF2-40B4-BE49-F238E27FC236}">
                <a16:creationId xmlns:a16="http://schemas.microsoft.com/office/drawing/2014/main" id="{4A9D8EA7-A5A5-E24E-AEB3-C067B3D7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31788"/>
            <a:ext cx="382111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1">
            <a:extLst>
              <a:ext uri="{FF2B5EF4-FFF2-40B4-BE49-F238E27FC236}">
                <a16:creationId xmlns:a16="http://schemas.microsoft.com/office/drawing/2014/main" id="{69F8D4C2-53B6-9148-A5C5-9657E421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617913" y="954088"/>
            <a:ext cx="497522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>
            <a:extLst>
              <a:ext uri="{FF2B5EF4-FFF2-40B4-BE49-F238E27FC236}">
                <a16:creationId xmlns:a16="http://schemas.microsoft.com/office/drawing/2014/main" id="{4C807BA3-BD3D-A24F-886B-F1FCFFCA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4" name="Группа 16">
            <a:extLst>
              <a:ext uri="{FF2B5EF4-FFF2-40B4-BE49-F238E27FC236}">
                <a16:creationId xmlns:a16="http://schemas.microsoft.com/office/drawing/2014/main" id="{D19F4785-1212-7C43-8C67-4C3F6A61D892}"/>
              </a:ext>
            </a:extLst>
          </p:cNvPr>
          <p:cNvGrpSpPr>
            <a:grpSpLocks/>
          </p:cNvGrpSpPr>
          <p:nvPr/>
        </p:nvGrpSpPr>
        <p:grpSpPr bwMode="auto">
          <a:xfrm>
            <a:off x="4186238" y="242888"/>
            <a:ext cx="3819525" cy="1717675"/>
            <a:chOff x="4185536" y="243385"/>
            <a:chExt cx="3820928" cy="171687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9596DFC8-F0EC-874E-B44A-7902015267AB}"/>
                </a:ext>
              </a:extLst>
            </p:cNvPr>
            <p:cNvSpPr/>
            <p:nvPr/>
          </p:nvSpPr>
          <p:spPr>
            <a:xfrm>
              <a:off x="4244295" y="243385"/>
              <a:ext cx="3703410" cy="17168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31" name="TextBox 5">
              <a:extLst>
                <a:ext uri="{FF2B5EF4-FFF2-40B4-BE49-F238E27FC236}">
                  <a16:creationId xmlns:a16="http://schemas.microsoft.com/office/drawing/2014/main" id="{2C18AE34-FBF5-C94A-87C2-6339023A2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5536" y="409324"/>
              <a:ext cx="382092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2800"/>
                <a:t>Выводы исследовательской работы</a:t>
              </a:r>
            </a:p>
          </p:txBody>
        </p:sp>
      </p:grpSp>
      <p:grpSp>
        <p:nvGrpSpPr>
          <p:cNvPr id="13315" name="Группа 21">
            <a:extLst>
              <a:ext uri="{FF2B5EF4-FFF2-40B4-BE49-F238E27FC236}">
                <a16:creationId xmlns:a16="http://schemas.microsoft.com/office/drawing/2014/main" id="{AFF562E3-09CF-2D4E-B052-AF6226027D61}"/>
              </a:ext>
            </a:extLst>
          </p:cNvPr>
          <p:cNvGrpSpPr>
            <a:grpSpLocks/>
          </p:cNvGrpSpPr>
          <p:nvPr/>
        </p:nvGrpSpPr>
        <p:grpSpPr bwMode="auto">
          <a:xfrm>
            <a:off x="363538" y="1101725"/>
            <a:ext cx="3705225" cy="1717675"/>
            <a:chOff x="363738" y="1101821"/>
            <a:chExt cx="3704794" cy="171687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DE5A2D16-D8C5-1046-A988-37880D8A4E41}"/>
                </a:ext>
              </a:extLst>
            </p:cNvPr>
            <p:cNvSpPr/>
            <p:nvPr/>
          </p:nvSpPr>
          <p:spPr>
            <a:xfrm>
              <a:off x="363738" y="1101821"/>
              <a:ext cx="3704794" cy="17168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29" name="TextBox 11">
              <a:extLst>
                <a:ext uri="{FF2B5EF4-FFF2-40B4-BE49-F238E27FC236}">
                  <a16:creationId xmlns:a16="http://schemas.microsoft.com/office/drawing/2014/main" id="{1B3AC519-6EF8-194E-829F-96D89F87D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737" y="1360093"/>
              <a:ext cx="304879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/>
                <a:t>1. Прорастить косточки винограда МОЖНО!</a:t>
              </a:r>
            </a:p>
          </p:txBody>
        </p:sp>
      </p:grpSp>
      <p:grpSp>
        <p:nvGrpSpPr>
          <p:cNvPr id="13316" name="Группа 20">
            <a:extLst>
              <a:ext uri="{FF2B5EF4-FFF2-40B4-BE49-F238E27FC236}">
                <a16:creationId xmlns:a16="http://schemas.microsoft.com/office/drawing/2014/main" id="{68F95DF7-AC9E-5149-8526-54BF7BCC57AF}"/>
              </a:ext>
            </a:extLst>
          </p:cNvPr>
          <p:cNvGrpSpPr>
            <a:grpSpLocks/>
          </p:cNvGrpSpPr>
          <p:nvPr/>
        </p:nvGrpSpPr>
        <p:grpSpPr bwMode="auto">
          <a:xfrm>
            <a:off x="363538" y="4027488"/>
            <a:ext cx="3705225" cy="1716087"/>
            <a:chOff x="363738" y="4027213"/>
            <a:chExt cx="3704794" cy="1716875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EE38C8F-72F4-7044-9C9A-867E90210B95}"/>
                </a:ext>
              </a:extLst>
            </p:cNvPr>
            <p:cNvSpPr/>
            <p:nvPr/>
          </p:nvSpPr>
          <p:spPr>
            <a:xfrm>
              <a:off x="363738" y="4027213"/>
              <a:ext cx="3704794" cy="17168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27" name="TextBox 12">
              <a:extLst>
                <a:ext uri="{FF2B5EF4-FFF2-40B4-BE49-F238E27FC236}">
                  <a16:creationId xmlns:a16="http://schemas.microsoft.com/office/drawing/2014/main" id="{13DA7AB0-F0A0-5D4C-BB7B-054A349C5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939" y="4470151"/>
              <a:ext cx="31523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/>
                <a:t>2. Вырастить саженец МОЖНО!</a:t>
              </a:r>
            </a:p>
          </p:txBody>
        </p:sp>
      </p:grpSp>
      <p:grpSp>
        <p:nvGrpSpPr>
          <p:cNvPr id="13317" name="Группа 17">
            <a:extLst>
              <a:ext uri="{FF2B5EF4-FFF2-40B4-BE49-F238E27FC236}">
                <a16:creationId xmlns:a16="http://schemas.microsoft.com/office/drawing/2014/main" id="{BE3C92DE-EDA9-F04C-989C-D6D5C2F03E36}"/>
              </a:ext>
            </a:extLst>
          </p:cNvPr>
          <p:cNvGrpSpPr>
            <a:grpSpLocks/>
          </p:cNvGrpSpPr>
          <p:nvPr/>
        </p:nvGrpSpPr>
        <p:grpSpPr bwMode="auto">
          <a:xfrm>
            <a:off x="8156575" y="1101725"/>
            <a:ext cx="3705225" cy="1717675"/>
            <a:chOff x="8156807" y="1101821"/>
            <a:chExt cx="3704794" cy="1716875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AA8DF243-3CAE-0F42-AEE7-C1A3525E364A}"/>
                </a:ext>
              </a:extLst>
            </p:cNvPr>
            <p:cNvSpPr/>
            <p:nvPr/>
          </p:nvSpPr>
          <p:spPr>
            <a:xfrm>
              <a:off x="8156807" y="1101821"/>
              <a:ext cx="3704794" cy="17168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25" name="TextBox 13">
              <a:extLst>
                <a:ext uri="{FF2B5EF4-FFF2-40B4-BE49-F238E27FC236}">
                  <a16:creationId xmlns:a16="http://schemas.microsoft.com/office/drawing/2014/main" id="{8C442ADC-BDAE-604C-B56F-89E07E44F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7295" y="1360092"/>
              <a:ext cx="338580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/>
                <a:t>3. Из саженца вырастить полноценный куст</a:t>
              </a:r>
            </a:p>
            <a:p>
              <a:pPr algn="ctr" eaLnBrk="1" hangingPunct="1"/>
              <a:r>
                <a:rPr lang="ru-RU" altLang="ru-RU" sz="2400"/>
                <a:t>МОЖНО!</a:t>
              </a:r>
            </a:p>
          </p:txBody>
        </p:sp>
      </p:grpSp>
      <p:grpSp>
        <p:nvGrpSpPr>
          <p:cNvPr id="13318" name="Группа 19">
            <a:extLst>
              <a:ext uri="{FF2B5EF4-FFF2-40B4-BE49-F238E27FC236}">
                <a16:creationId xmlns:a16="http://schemas.microsoft.com/office/drawing/2014/main" id="{0506E04F-9937-3848-8B28-BDFADFD5BFDA}"/>
              </a:ext>
            </a:extLst>
          </p:cNvPr>
          <p:cNvGrpSpPr>
            <a:grpSpLocks/>
          </p:cNvGrpSpPr>
          <p:nvPr/>
        </p:nvGrpSpPr>
        <p:grpSpPr bwMode="auto">
          <a:xfrm>
            <a:off x="4302125" y="2649538"/>
            <a:ext cx="3703638" cy="1716087"/>
            <a:chOff x="4301670" y="2649396"/>
            <a:chExt cx="3704794" cy="1716875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5544D87-FDE3-E745-9007-ED0597F817B9}"/>
                </a:ext>
              </a:extLst>
            </p:cNvPr>
            <p:cNvSpPr/>
            <p:nvPr/>
          </p:nvSpPr>
          <p:spPr>
            <a:xfrm>
              <a:off x="4301670" y="2649396"/>
              <a:ext cx="3704794" cy="17168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23" name="TextBox 14">
              <a:extLst>
                <a:ext uri="{FF2B5EF4-FFF2-40B4-BE49-F238E27FC236}">
                  <a16:creationId xmlns:a16="http://schemas.microsoft.com/office/drawing/2014/main" id="{D35BDC7A-104C-C548-9274-222D2ACD7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8721" y="3215445"/>
              <a:ext cx="24106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3200"/>
                <a:t>В КАРЕЛИИ</a:t>
              </a:r>
            </a:p>
          </p:txBody>
        </p:sp>
      </p:grpSp>
      <p:grpSp>
        <p:nvGrpSpPr>
          <p:cNvPr id="13319" name="Группа 18">
            <a:extLst>
              <a:ext uri="{FF2B5EF4-FFF2-40B4-BE49-F238E27FC236}">
                <a16:creationId xmlns:a16="http://schemas.microsoft.com/office/drawing/2014/main" id="{3D2EE6CD-D939-DE42-BAD1-F2FF51E665C5}"/>
              </a:ext>
            </a:extLst>
          </p:cNvPr>
          <p:cNvGrpSpPr>
            <a:grpSpLocks/>
          </p:cNvGrpSpPr>
          <p:nvPr/>
        </p:nvGrpSpPr>
        <p:grpSpPr bwMode="auto">
          <a:xfrm>
            <a:off x="8120063" y="4027488"/>
            <a:ext cx="3705225" cy="1716087"/>
            <a:chOff x="8119947" y="4027213"/>
            <a:chExt cx="3704794" cy="1716875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DA2CDE5-B4E4-694E-8029-AB74AFE63EF5}"/>
                </a:ext>
              </a:extLst>
            </p:cNvPr>
            <p:cNvSpPr/>
            <p:nvPr/>
          </p:nvSpPr>
          <p:spPr>
            <a:xfrm>
              <a:off x="8119947" y="4027213"/>
              <a:ext cx="3704794" cy="17168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21" name="TextBox 15">
              <a:extLst>
                <a:ext uri="{FF2B5EF4-FFF2-40B4-BE49-F238E27FC236}">
                  <a16:creationId xmlns:a16="http://schemas.microsoft.com/office/drawing/2014/main" id="{4EE639DF-2334-E44D-A1E2-C28AFFD50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4531" y="4285484"/>
              <a:ext cx="272934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/>
                <a:t>4. Собирать урожай винограда</a:t>
              </a:r>
            </a:p>
            <a:p>
              <a:pPr algn="ctr" eaLnBrk="1" hangingPunct="1"/>
              <a:r>
                <a:rPr lang="ru-RU" altLang="ru-RU" sz="2400"/>
                <a:t>МОЖНО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  <a:alpha val="45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BBAF9443-FA88-1B42-A068-7D6C18F1B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BCF55-3DB5-2945-B8DB-9647CF75CA89}"/>
              </a:ext>
            </a:extLst>
          </p:cNvPr>
          <p:cNvSpPr txBox="1"/>
          <p:nvPr/>
        </p:nvSpPr>
        <p:spPr>
          <a:xfrm>
            <a:off x="356839" y="223025"/>
            <a:ext cx="11508059" cy="6186309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69000">
                <a:schemeClr val="accent6">
                  <a:lumMod val="0"/>
                  <a:lumOff val="100000"/>
                  <a:alpha val="45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u="sng" dirty="0"/>
              <a:t>Объект исследования:</a:t>
            </a:r>
            <a:r>
              <a:rPr lang="ru-RU" dirty="0"/>
              <a:t> виноград.</a:t>
            </a:r>
          </a:p>
          <a:p>
            <a:r>
              <a:rPr lang="ru-RU" dirty="0"/>
              <a:t> </a:t>
            </a:r>
          </a:p>
          <a:p>
            <a:r>
              <a:rPr lang="ru-RU" b="1" u="sng" dirty="0"/>
              <a:t>Предмет исследования: </a:t>
            </a:r>
            <a:r>
              <a:rPr lang="ru-RU" dirty="0"/>
              <a:t>выращивание винограда.</a:t>
            </a:r>
          </a:p>
          <a:p>
            <a:r>
              <a:rPr lang="ru-RU" dirty="0"/>
              <a:t> </a:t>
            </a:r>
          </a:p>
          <a:p>
            <a:r>
              <a:rPr lang="ru-RU" b="1" u="sng" dirty="0"/>
              <a:t>Цель</a:t>
            </a:r>
            <a:r>
              <a:rPr lang="ru-RU" dirty="0"/>
              <a:t> </a:t>
            </a:r>
            <a:r>
              <a:rPr lang="ru-RU" b="1" u="sng" dirty="0"/>
              <a:t>исследования: </a:t>
            </a:r>
            <a:r>
              <a:rPr lang="ru-RU" dirty="0"/>
              <a:t>создать условия для проращивания винограда в домашних условиях.</a:t>
            </a:r>
          </a:p>
          <a:p>
            <a:r>
              <a:rPr lang="ru-RU" dirty="0"/>
              <a:t> </a:t>
            </a:r>
          </a:p>
          <a:p>
            <a:r>
              <a:rPr lang="ru-RU" b="1" u="sng" dirty="0"/>
              <a:t>Задачи</a:t>
            </a:r>
            <a:r>
              <a:rPr lang="ru-RU" b="1" dirty="0"/>
              <a:t>:</a:t>
            </a:r>
            <a:endParaRPr lang="ru-RU" dirty="0"/>
          </a:p>
          <a:p>
            <a:r>
              <a:rPr lang="ru-RU" b="1" dirty="0"/>
              <a:t> </a:t>
            </a:r>
            <a:r>
              <a:rPr lang="ru-RU" dirty="0"/>
              <a:t>Познакомиться с историей названия винограда и узнать интересные факты.</a:t>
            </a:r>
          </a:p>
          <a:p>
            <a:pPr lvl="0"/>
            <a:r>
              <a:rPr lang="ru-RU" dirty="0"/>
              <a:t>Расширить знания о внешнем виде винограда и его среде обитания.</a:t>
            </a:r>
          </a:p>
          <a:p>
            <a:pPr lvl="0"/>
            <a:r>
              <a:rPr lang="ru-RU" dirty="0"/>
              <a:t>Изучить лекарственные свойства винограда.</a:t>
            </a:r>
          </a:p>
          <a:p>
            <a:pPr lvl="0"/>
            <a:r>
              <a:rPr lang="ru-RU" dirty="0"/>
              <a:t>Провести эксперимент, подтверждающий, что прорастить и вырастить виноград в Карелии можно.</a:t>
            </a:r>
          </a:p>
          <a:p>
            <a:pPr lvl="0"/>
            <a:r>
              <a:rPr lang="ru-RU" dirty="0"/>
              <a:t>Показать и доказать возможность вырастить растение из косточки и в дальнейшем получать урожай.</a:t>
            </a:r>
          </a:p>
          <a:p>
            <a:pPr lvl="0"/>
            <a:endParaRPr lang="ru-RU" dirty="0"/>
          </a:p>
          <a:p>
            <a:r>
              <a:rPr lang="ru-RU" b="1" u="sng" dirty="0"/>
              <a:t>Гипотеза: </a:t>
            </a:r>
            <a:r>
              <a:rPr lang="ru-RU" b="1" dirty="0"/>
              <a:t>Из косточки можно прорастить растение в домашних условиях. А вырастить, на приусадебном участке, так как виноград , это куст занимающий много места.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u="sng" dirty="0"/>
              <a:t>Методы:</a:t>
            </a:r>
            <a:endParaRPr lang="ru-RU" dirty="0"/>
          </a:p>
          <a:p>
            <a:r>
              <a:rPr lang="ru-RU" dirty="0"/>
              <a:t>- изучение источников информации</a:t>
            </a:r>
          </a:p>
          <a:p>
            <a:r>
              <a:rPr lang="ru-RU" dirty="0"/>
              <a:t>- анкетирование учащихся 4 «Г» класса</a:t>
            </a:r>
          </a:p>
          <a:p>
            <a:r>
              <a:rPr lang="ru-RU" dirty="0"/>
              <a:t>- эксперимент, подтверждающий и демонстрирующий, что косточку можно прорастить и вырастить полноценное растение.</a:t>
            </a:r>
          </a:p>
          <a:p>
            <a:r>
              <a:rPr lang="ru-RU" dirty="0"/>
              <a:t>- наблюдение</a:t>
            </a:r>
          </a:p>
        </p:txBody>
      </p:sp>
    </p:spTree>
    <p:extLst>
      <p:ext uri="{BB962C8B-B14F-4D97-AF65-F5344CB8AC3E}">
        <p14:creationId xmlns:p14="http://schemas.microsoft.com/office/powerpoint/2010/main" val="41555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>
            <a:extLst>
              <a:ext uri="{FF2B5EF4-FFF2-40B4-BE49-F238E27FC236}">
                <a16:creationId xmlns:a16="http://schemas.microsoft.com/office/drawing/2014/main" id="{CFA89B14-0922-574B-9C71-E02B85A8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id="{A364A8AC-E2B5-1245-A1EE-27F27D870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142875"/>
            <a:ext cx="395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800"/>
              <a:t>ЛЕГЕНДА О ВИНОГРАДЕ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1E5B9A-77C8-354C-A5E2-740824368E93}"/>
              </a:ext>
            </a:extLst>
          </p:cNvPr>
          <p:cNvSpPr txBox="1"/>
          <p:nvPr/>
        </p:nvSpPr>
        <p:spPr>
          <a:xfrm>
            <a:off x="1602581" y="1951672"/>
            <a:ext cx="8986838" cy="295465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rgbClr val="92D050"/>
              </a:gs>
              <a:gs pos="84000">
                <a:schemeClr val="accent4">
                  <a:lumMod val="45000"/>
                  <a:lumOff val="55000"/>
                  <a:alpha val="72000"/>
                </a:schemeClr>
              </a:gs>
              <a:gs pos="100000">
                <a:srgbClr val="C6D96D"/>
              </a:gs>
              <a:gs pos="100000">
                <a:srgbClr val="A7D86F"/>
              </a:gs>
              <a:gs pos="100000">
                <a:srgbClr val="C1E396"/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Прекрасная виноградная лоза родилась давным-давно от Солнца и Земли. Ее первые грозди наливались живительным соком очень быстро, с утра до сумерек. И те, что успели созреть на рассвете, покрылись нежным розовым румянцем утренней зари. Грозди, которые созрели днем, вобрали в себя золото полуденного солнца. Ягоды же, созревшие поздно вечером, с наступлением темноты приняли цвет южной ночи - темно-синий и восково-черный.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Рисунок 4">
            <a:extLst>
              <a:ext uri="{FF2B5EF4-FFF2-40B4-BE49-F238E27FC236}">
                <a16:creationId xmlns:a16="http://schemas.microsoft.com/office/drawing/2014/main" id="{98ACF6F6-D753-5A40-A947-FAA9B23D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Рисунок 11">
            <a:extLst>
              <a:ext uri="{FF2B5EF4-FFF2-40B4-BE49-F238E27FC236}">
                <a16:creationId xmlns:a16="http://schemas.microsoft.com/office/drawing/2014/main" id="{A0450741-C650-1E44-ABF4-87DB419C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281" y="2020888"/>
            <a:ext cx="3627438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21">
            <a:extLst>
              <a:ext uri="{FF2B5EF4-FFF2-40B4-BE49-F238E27FC236}">
                <a16:creationId xmlns:a16="http://schemas.microsoft.com/office/drawing/2014/main" id="{54FA92B8-0129-B344-9111-3234A35C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Рисунок 4">
            <a:extLst>
              <a:ext uri="{FF2B5EF4-FFF2-40B4-BE49-F238E27FC236}">
                <a16:creationId xmlns:a16="http://schemas.microsoft.com/office/drawing/2014/main" id="{42EADF0E-76F7-7C42-86DC-147CBC5A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25" y="331788"/>
            <a:ext cx="397192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Рисунок 6">
            <a:extLst>
              <a:ext uri="{FF2B5EF4-FFF2-40B4-BE49-F238E27FC236}">
                <a16:creationId xmlns:a16="http://schemas.microsoft.com/office/drawing/2014/main" id="{967C8470-2796-8B46-AACB-8CE1214D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50577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8">
            <a:extLst>
              <a:ext uri="{FF2B5EF4-FFF2-40B4-BE49-F238E27FC236}">
                <a16:creationId xmlns:a16="http://schemas.microsoft.com/office/drawing/2014/main" id="{A5AE4F7A-83D2-9D45-A47D-A94F6B2F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675" y="-157163"/>
            <a:ext cx="5143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9">
            <a:extLst>
              <a:ext uri="{FF2B5EF4-FFF2-40B4-BE49-F238E27FC236}">
                <a16:creationId xmlns:a16="http://schemas.microsoft.com/office/drawing/2014/main" id="{DE0B2E5E-9CAF-154F-87DB-4044A3371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95288"/>
            <a:ext cx="44386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2400"/>
              <a:t>Red Globe (</a:t>
            </a:r>
            <a:r>
              <a:rPr lang="ru-RU" altLang="ru-RU" sz="2400"/>
              <a:t>Ред Глоб, Ред Глоуб) - столовый сорт винограда позднего срока созревания</a:t>
            </a:r>
          </a:p>
          <a:p>
            <a:pPr eaLnBrk="1" hangingPunct="1"/>
            <a:r>
              <a:rPr lang="ru-RU" altLang="ru-RU" sz="2400"/>
              <a:t>Оригинатор: Гарольд Олмо, Калифорния, США</a:t>
            </a:r>
          </a:p>
        </p:txBody>
      </p:sp>
      <p:sp>
        <p:nvSpPr>
          <p:cNvPr id="7173" name="TextBox 10">
            <a:extLst>
              <a:ext uri="{FF2B5EF4-FFF2-40B4-BE49-F238E27FC236}">
                <a16:creationId xmlns:a16="http://schemas.microsoft.com/office/drawing/2014/main" id="{0B32C799-D480-034B-8365-E5E36256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5908675"/>
            <a:ext cx="8805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/>
              <a:t>*</a:t>
            </a:r>
            <a:r>
              <a:rPr lang="ru-RU" altLang="ru-RU" b="1"/>
              <a:t> Оригинатор</a:t>
            </a:r>
            <a:r>
              <a:rPr lang="ru-RU" altLang="ru-RU"/>
              <a:t> — физическое или юридическое лицо, которое создало, вывело, ил</a:t>
            </a:r>
            <a:r>
              <a:rPr lang="en-US" altLang="ru-RU"/>
              <a:t>и </a:t>
            </a:r>
            <a:r>
              <a:rPr lang="ru-RU" altLang="ru-RU"/>
              <a:t>выявило </a:t>
            </a:r>
            <a:r>
              <a:rPr lang="ru-RU" altLang="ru-RU">
                <a:hlinkClick r:id="rId5" tooltip="Сорт"/>
              </a:rPr>
              <a:t>сорт</a:t>
            </a:r>
            <a:r>
              <a:rPr lang="ru-RU" altLang="ru-RU"/>
              <a:t> </a:t>
            </a:r>
            <a:r>
              <a:rPr lang="ru-RU" altLang="ru-RU">
                <a:hlinkClick r:id="rId6" tooltip="Растения"/>
              </a:rPr>
              <a:t>растения</a:t>
            </a:r>
            <a:r>
              <a:rPr lang="ru-RU" altLang="ru-RU"/>
              <a:t> или </a:t>
            </a:r>
            <a:r>
              <a:rPr lang="ru-RU" altLang="ru-RU">
                <a:hlinkClick r:id="rId7" tooltip="Порода (зоология)"/>
              </a:rPr>
              <a:t>породу</a:t>
            </a:r>
            <a:r>
              <a:rPr lang="ru-RU" altLang="ru-RU"/>
              <a:t> </a:t>
            </a:r>
            <a:r>
              <a:rPr lang="ru-RU" altLang="ru-RU">
                <a:hlinkClick r:id="rId8" tooltip="Животное"/>
              </a:rPr>
              <a:t>животного</a:t>
            </a:r>
            <a:r>
              <a:rPr lang="ru-RU" altLang="ru-RU"/>
              <a:t> и (или) обеспечивает его сохранение, но не является </a:t>
            </a:r>
            <a:r>
              <a:rPr lang="ru-RU" altLang="ru-RU">
                <a:hlinkClick r:id="rId9" tooltip="Патент"/>
              </a:rPr>
              <a:t>патентообладателем</a:t>
            </a:r>
            <a:r>
              <a:rPr lang="ru-RU" altLang="ru-RU"/>
              <a:t>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D7E7306-B892-D344-8A0B-C7D2D2B1FE21}"/>
              </a:ext>
            </a:extLst>
          </p:cNvPr>
          <p:cNvSpPr/>
          <p:nvPr/>
        </p:nvSpPr>
        <p:spPr>
          <a:xfrm>
            <a:off x="8639175" y="4357688"/>
            <a:ext cx="3381375" cy="15509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5" name="TextBox 12">
            <a:extLst>
              <a:ext uri="{FF2B5EF4-FFF2-40B4-BE49-F238E27FC236}">
                <a16:creationId xmlns:a16="http://schemas.microsoft.com/office/drawing/2014/main" id="{B258E1A8-3270-2C4C-8BA1-00A9D3995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650" y="4886325"/>
            <a:ext cx="289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/>
              <a:t>1. Подготовка семян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14">
            <a:extLst>
              <a:ext uri="{FF2B5EF4-FFF2-40B4-BE49-F238E27FC236}">
                <a16:creationId xmlns:a16="http://schemas.microsoft.com/office/drawing/2014/main" id="{AF5F239F-BD14-3743-9FBF-44B9B379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Рисунок 4">
            <a:extLst>
              <a:ext uri="{FF2B5EF4-FFF2-40B4-BE49-F238E27FC236}">
                <a16:creationId xmlns:a16="http://schemas.microsoft.com/office/drawing/2014/main" id="{CAF82504-E4AB-C245-83E8-8E628B0D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550" y="2492375"/>
            <a:ext cx="49339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6">
            <a:extLst>
              <a:ext uri="{FF2B5EF4-FFF2-40B4-BE49-F238E27FC236}">
                <a16:creationId xmlns:a16="http://schemas.microsoft.com/office/drawing/2014/main" id="{590C3E7B-ED1F-FE45-B7D1-A4189025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73106" y="1273969"/>
            <a:ext cx="55292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8">
            <a:extLst>
              <a:ext uri="{FF2B5EF4-FFF2-40B4-BE49-F238E27FC236}">
                <a16:creationId xmlns:a16="http://schemas.microsoft.com/office/drawing/2014/main" id="{E86D524E-64CB-7B40-AFD5-5FA3EACA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" y="663575"/>
            <a:ext cx="3873500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48A71026-9BF6-E64C-BD6C-2B6CC22D4376}"/>
              </a:ext>
            </a:extLst>
          </p:cNvPr>
          <p:cNvSpPr/>
          <p:nvPr/>
        </p:nvSpPr>
        <p:spPr>
          <a:xfrm>
            <a:off x="4171950" y="514350"/>
            <a:ext cx="3381375" cy="1914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8" name="TextBox 10">
            <a:extLst>
              <a:ext uri="{FF2B5EF4-FFF2-40B4-BE49-F238E27FC236}">
                <a16:creationId xmlns:a16="http://schemas.microsoft.com/office/drawing/2014/main" id="{1065FAC2-196F-FC45-B078-9A17F7A6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8" y="714375"/>
            <a:ext cx="27828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2. Замачивание.</a:t>
            </a:r>
          </a:p>
          <a:p>
            <a:pPr eaLnBrk="1" hangingPunct="1"/>
            <a:r>
              <a:rPr lang="ru-RU" altLang="ru-RU"/>
              <a:t>Мёд обеззараживает семена от бактерий, не позволяя развиваться заболеваниям.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Рисунок 9">
            <a:extLst>
              <a:ext uri="{FF2B5EF4-FFF2-40B4-BE49-F238E27FC236}">
                <a16:creationId xmlns:a16="http://schemas.microsoft.com/office/drawing/2014/main" id="{BFE344B1-81CE-CE4F-BA6B-1F4C310A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Рисунок 4">
            <a:extLst>
              <a:ext uri="{FF2B5EF4-FFF2-40B4-BE49-F238E27FC236}">
                <a16:creationId xmlns:a16="http://schemas.microsoft.com/office/drawing/2014/main" id="{68D0ED3F-DD48-DB44-8F45-2B13B010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52437" y="730250"/>
            <a:ext cx="4814887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6">
            <a:extLst>
              <a:ext uri="{FF2B5EF4-FFF2-40B4-BE49-F238E27FC236}">
                <a16:creationId xmlns:a16="http://schemas.microsoft.com/office/drawing/2014/main" id="{F1E3B690-88B5-F249-B353-80F87CAC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13919" y="2028031"/>
            <a:ext cx="502285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8">
            <a:extLst>
              <a:ext uri="{FF2B5EF4-FFF2-40B4-BE49-F238E27FC236}">
                <a16:creationId xmlns:a16="http://schemas.microsoft.com/office/drawing/2014/main" id="{CAC5D74F-6B6A-514D-AF09-6F7E330B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462044" y="2028031"/>
            <a:ext cx="502285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2FE9C657-6CAE-F742-BCBE-EBA46FD74EE3}"/>
              </a:ext>
            </a:extLst>
          </p:cNvPr>
          <p:cNvSpPr/>
          <p:nvPr/>
        </p:nvSpPr>
        <p:spPr>
          <a:xfrm>
            <a:off x="4414838" y="128588"/>
            <a:ext cx="7629525" cy="12715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2" name="TextBox 11">
            <a:extLst>
              <a:ext uri="{FF2B5EF4-FFF2-40B4-BE49-F238E27FC236}">
                <a16:creationId xmlns:a16="http://schemas.microsoft.com/office/drawing/2014/main" id="{0AA3A689-8F43-B64D-8B7B-C135ABA98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688" y="257175"/>
            <a:ext cx="58721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3. Обработка 3% Перекисью водорода, обеззараживает, дезинфицирует и повышает всхожесть семян.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3AD000C-7563-E04C-A36F-74281CAC77C5}"/>
              </a:ext>
            </a:extLst>
          </p:cNvPr>
          <p:cNvSpPr/>
          <p:nvPr/>
        </p:nvSpPr>
        <p:spPr>
          <a:xfrm>
            <a:off x="357188" y="4729163"/>
            <a:ext cx="3154362" cy="20447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4" name="TextBox 13">
            <a:extLst>
              <a:ext uri="{FF2B5EF4-FFF2-40B4-BE49-F238E27FC236}">
                <a16:creationId xmlns:a16="http://schemas.microsoft.com/office/drawing/2014/main" id="{CFC947A6-135F-FF44-8BB9-81F8CF603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875213"/>
            <a:ext cx="26717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4. Стратифика́ция процесс имитации влияния природных зимних условий на семена растений.</a:t>
            </a:r>
          </a:p>
          <a:p>
            <a:pPr eaLnBrk="1" hangingPunct="1"/>
            <a:endParaRPr lang="ru-RU" alt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C12676F-7A48-ED45-A3D3-B89E614B9062}"/>
              </a:ext>
            </a:extLst>
          </p:cNvPr>
          <p:cNvSpPr/>
          <p:nvPr/>
        </p:nvSpPr>
        <p:spPr>
          <a:xfrm>
            <a:off x="9761538" y="5400675"/>
            <a:ext cx="2060575" cy="857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6" name="TextBox 15">
            <a:extLst>
              <a:ext uri="{FF2B5EF4-FFF2-40B4-BE49-F238E27FC236}">
                <a16:creationId xmlns:a16="http://schemas.microsoft.com/office/drawing/2014/main" id="{B70C7BE5-A0FF-C844-9546-D674EE56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638" y="5629275"/>
            <a:ext cx="1228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/>
              <a:t>2 недели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Рисунок 9">
            <a:extLst>
              <a:ext uri="{FF2B5EF4-FFF2-40B4-BE49-F238E27FC236}">
                <a16:creationId xmlns:a16="http://schemas.microsoft.com/office/drawing/2014/main" id="{CC70737A-5D99-1947-B631-E1396AF23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Рисунок 22">
            <a:extLst>
              <a:ext uri="{FF2B5EF4-FFF2-40B4-BE49-F238E27FC236}">
                <a16:creationId xmlns:a16="http://schemas.microsoft.com/office/drawing/2014/main" id="{27F34205-7DCD-9642-B091-71BAF7FF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825" y="3206750"/>
            <a:ext cx="36369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24">
            <a:extLst>
              <a:ext uri="{FF2B5EF4-FFF2-40B4-BE49-F238E27FC236}">
                <a16:creationId xmlns:a16="http://schemas.microsoft.com/office/drawing/2014/main" id="{AC6EAE70-B040-2A48-8A7B-CE410636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142875"/>
            <a:ext cx="372586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26">
            <a:extLst>
              <a:ext uri="{FF2B5EF4-FFF2-40B4-BE49-F238E27FC236}">
                <a16:creationId xmlns:a16="http://schemas.microsoft.com/office/drawing/2014/main" id="{4EABDB90-C924-D24F-A56B-9633B9DD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6613" y="130175"/>
            <a:ext cx="354647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63AD000C-7563-E04C-A36F-74281CAC77C5}"/>
              </a:ext>
            </a:extLst>
          </p:cNvPr>
          <p:cNvSpPr/>
          <p:nvPr/>
        </p:nvSpPr>
        <p:spPr>
          <a:xfrm>
            <a:off x="1335088" y="157163"/>
            <a:ext cx="1408112" cy="8001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46" name="TextBox 27">
            <a:extLst>
              <a:ext uri="{FF2B5EF4-FFF2-40B4-BE49-F238E27FC236}">
                <a16:creationId xmlns:a16="http://schemas.microsoft.com/office/drawing/2014/main" id="{BE9C3DBA-357C-1F49-81FE-9316A91D6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325438"/>
            <a:ext cx="138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/>
              <a:t>3 недели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DDAD3E0-3291-6E45-8E03-C835D59ADB69}"/>
              </a:ext>
            </a:extLst>
          </p:cNvPr>
          <p:cNvSpPr/>
          <p:nvPr/>
        </p:nvSpPr>
        <p:spPr>
          <a:xfrm>
            <a:off x="9502775" y="157163"/>
            <a:ext cx="1408113" cy="8001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48" name="TextBox 29">
            <a:extLst>
              <a:ext uri="{FF2B5EF4-FFF2-40B4-BE49-F238E27FC236}">
                <a16:creationId xmlns:a16="http://schemas.microsoft.com/office/drawing/2014/main" id="{92DFAD8C-E112-7A4F-B662-EF56DEB1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575" y="325438"/>
            <a:ext cx="138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/>
              <a:t>4 недели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57D166-C724-014D-AB30-527DF28AB0E0}"/>
              </a:ext>
            </a:extLst>
          </p:cNvPr>
          <p:cNvSpPr/>
          <p:nvPr/>
        </p:nvSpPr>
        <p:spPr>
          <a:xfrm>
            <a:off x="3541713" y="3249613"/>
            <a:ext cx="1406525" cy="8001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50" name="TextBox 31">
            <a:extLst>
              <a:ext uri="{FF2B5EF4-FFF2-40B4-BE49-F238E27FC236}">
                <a16:creationId xmlns:a16="http://schemas.microsoft.com/office/drawing/2014/main" id="{B3712CE3-52FA-6549-B064-8FF25C489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513" y="3419475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/>
              <a:t>5 недель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34B3E8C-A151-5D4A-941E-CDD8A3DE3879}"/>
              </a:ext>
            </a:extLst>
          </p:cNvPr>
          <p:cNvSpPr/>
          <p:nvPr/>
        </p:nvSpPr>
        <p:spPr>
          <a:xfrm>
            <a:off x="4545013" y="315913"/>
            <a:ext cx="3101975" cy="19986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52" name="Рисунок 39">
            <a:extLst>
              <a:ext uri="{FF2B5EF4-FFF2-40B4-BE49-F238E27FC236}">
                <a16:creationId xmlns:a16="http://schemas.microsoft.com/office/drawing/2014/main" id="{4A859497-1CD9-FC49-AE8C-A409A8B7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363" y="3278188"/>
            <a:ext cx="360045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Box 34">
            <a:extLst>
              <a:ext uri="{FF2B5EF4-FFF2-40B4-BE49-F238E27FC236}">
                <a16:creationId xmlns:a16="http://schemas.microsoft.com/office/drawing/2014/main" id="{2F3C7D8F-A09C-A946-887E-FB8177BA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711200"/>
            <a:ext cx="2500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/>
              <a:t>Маленький корешок</a:t>
            </a:r>
          </a:p>
          <a:p>
            <a:pPr eaLnBrk="1" hangingPunct="1">
              <a:buFontTx/>
              <a:buChar char="-"/>
            </a:pPr>
            <a:r>
              <a:rPr lang="ru-RU" altLang="ru-RU"/>
              <a:t>Первая пара листьев</a:t>
            </a:r>
          </a:p>
          <a:p>
            <a:pPr eaLnBrk="1" hangingPunct="1">
              <a:buFontTx/>
              <a:buChar char="-"/>
            </a:pPr>
            <a:r>
              <a:rPr lang="ru-RU" altLang="ru-RU"/>
              <a:t>Посадка в землю</a:t>
            </a:r>
          </a:p>
          <a:p>
            <a:pPr eaLnBrk="1" hangingPunct="1">
              <a:buFontTx/>
              <a:buChar char="-"/>
            </a:pPr>
            <a:r>
              <a:rPr lang="ru-RU" altLang="ru-RU"/>
              <a:t>Саженец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EAD8F37-5A01-164F-BD9C-213A062064FC}"/>
              </a:ext>
            </a:extLst>
          </p:cNvPr>
          <p:cNvSpPr/>
          <p:nvPr/>
        </p:nvSpPr>
        <p:spPr>
          <a:xfrm>
            <a:off x="7337425" y="3249613"/>
            <a:ext cx="1408113" cy="8001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55" name="TextBox 33">
            <a:extLst>
              <a:ext uri="{FF2B5EF4-FFF2-40B4-BE49-F238E27FC236}">
                <a16:creationId xmlns:a16="http://schemas.microsoft.com/office/drawing/2014/main" id="{5C94CB32-1941-874C-A18F-6750C3E39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413" y="3378200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/>
              <a:t>2 месяца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Рисунок 9">
            <a:extLst>
              <a:ext uri="{FF2B5EF4-FFF2-40B4-BE49-F238E27FC236}">
                <a16:creationId xmlns:a16="http://schemas.microsoft.com/office/drawing/2014/main" id="{70756633-0CB6-FA44-BCDF-BFCAAC98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Рисунок 6">
            <a:extLst>
              <a:ext uri="{FF2B5EF4-FFF2-40B4-BE49-F238E27FC236}">
                <a16:creationId xmlns:a16="http://schemas.microsoft.com/office/drawing/2014/main" id="{FD1C62E6-B1FF-E14D-94AE-7AA17628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75" y="654050"/>
            <a:ext cx="8942388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>
            <a:extLst>
              <a:ext uri="{FF2B5EF4-FFF2-40B4-BE49-F238E27FC236}">
                <a16:creationId xmlns:a16="http://schemas.microsoft.com/office/drawing/2014/main" id="{EAE78CB6-F66F-D543-8926-7E76332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445375" y="2114551"/>
            <a:ext cx="511492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4">
            <a:extLst>
              <a:ext uri="{FF2B5EF4-FFF2-40B4-BE49-F238E27FC236}">
                <a16:creationId xmlns:a16="http://schemas.microsoft.com/office/drawing/2014/main" id="{D81C90D5-CB47-4344-9560-C2A5C94E9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3" y="142875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BA645FE2-B984-8843-8441-77D434882795}"/>
              </a:ext>
            </a:extLst>
          </p:cNvPr>
          <p:cNvSpPr/>
          <p:nvPr/>
        </p:nvSpPr>
        <p:spPr>
          <a:xfrm>
            <a:off x="9872663" y="112713"/>
            <a:ext cx="2219325" cy="12287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70" name="TextBox 7">
            <a:extLst>
              <a:ext uri="{FF2B5EF4-FFF2-40B4-BE49-F238E27FC236}">
                <a16:creationId xmlns:a16="http://schemas.microsoft.com/office/drawing/2014/main" id="{51BEFF7D-F963-3246-AC12-FF26EAA3B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050" y="465138"/>
            <a:ext cx="1878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800"/>
              <a:t>6 месяцев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10176</TotalTime>
  <Words>265</Words>
  <Application>Microsoft Macintosh PowerPoint</Application>
  <PresentationFormat>Широкоэкранный</PresentationFormat>
  <Paragraphs>66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36</cp:revision>
  <dcterms:created xsi:type="dcterms:W3CDTF">2021-10-11T19:55:23Z</dcterms:created>
  <dcterms:modified xsi:type="dcterms:W3CDTF">2022-01-31T14:11:15Z</dcterms:modified>
</cp:coreProperties>
</file>