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notesSlides/_rels/notesSlide11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.xml.rels" ContentType="application/vnd.openxmlformats-package.relationshi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6.jpeg" ContentType="image/jpeg"/>
  <Override PartName="/ppt/media/image15.jpeg" ContentType="image/jpeg"/>
  <Override PartName="/ppt/media/image14.jpeg" ContentType="image/jpeg"/>
  <Override PartName="/ppt/media/image12.jpeg" ContentType="image/jpeg"/>
  <Override PartName="/ppt/media/image4.jpeg" ContentType="image/jpeg"/>
  <Override PartName="/ppt/media/image3.jpeg" ContentType="image/jpeg"/>
  <Override PartName="/ppt/media/image2.jpeg" ContentType="image/jpeg"/>
  <Override PartName="/ppt/media/image11.png" ContentType="image/png"/>
  <Override PartName="/ppt/media/image1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3.jpeg" ContentType="image/jpeg"/>
  <Override PartName="/ppt/media/image10.png" ContentType="image/png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192B4A8-7D4A-40BC-A5D2-5D9AFDB2112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38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17CBBDB-2AD2-4C3D-9E07-ABCDA3AB4827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ldImg"/>
          </p:nvPr>
        </p:nvSpPr>
        <p:spPr>
          <a:xfrm>
            <a:off x="1108080" y="812880"/>
            <a:ext cx="5342760" cy="4007880"/>
          </a:xfrm>
          <a:prstGeom prst="rect">
            <a:avLst/>
          </a:prstGeom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0DFABF7-8C27-48A3-BB2B-F4AD4F78F08A}" type="slidenum">
              <a:rPr b="0" lang="ru-RU" sz="1400" spc="-1" strike="noStrike">
                <a:solidFill>
                  <a:srgbClr val="000000"/>
                </a:solidFill>
                <a:latin typeface="Times New Roman"/>
                <a:ea typeface="+mn-ea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F5380BD6-660D-463E-96DC-D875A62876BA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s://www.bbc.com/russian/features-41787188" TargetMode="External"/><Relationship Id="rId2" Type="http://schemas.openxmlformats.org/officeDocument/2006/relationships/hyperlink" Target="https://euromed.ru/news/21-vopros-somnologu/" TargetMode="External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93280" y="2232000"/>
            <a:ext cx="8496000" cy="107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000"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Verdana"/>
                <a:ea typeface="Verdana"/>
              </a:rPr>
              <a:t>Исследовательская работа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latin typeface="Verdana"/>
                <a:ea typeface="Verdana"/>
              </a:rPr>
              <a:t>Тема: «Сон – пустая трата времени или неотъемлемая часть жизни»</a:t>
            </a:r>
            <a:endParaRPr b="0" lang="ru-RU" sz="60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824000" y="3889440"/>
            <a:ext cx="4044960" cy="129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Работу выполнил:</a:t>
            </a:r>
            <a:endParaRPr b="0" lang="ru-RU" sz="13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ученик 4 «Д» класса</a:t>
            </a:r>
            <a:endParaRPr b="0" lang="ru-RU" sz="13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МОУ «Лицей №1»</a:t>
            </a:r>
            <a:endParaRPr b="0" lang="ru-RU" sz="13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Хмелев Максим</a:t>
            </a:r>
            <a:endParaRPr b="0" lang="ru-RU" sz="13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300" spc="-1" strike="noStrike"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3178800" y="6051960"/>
            <a:ext cx="2663280" cy="2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г. Петрозаводск 2020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1475640" y="522360"/>
            <a:ext cx="637200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Фестиваль учебно-исследовательских работ младших школьников «Мои первые открытия» «(Эврикоша»)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86" name="CustomShape 5"/>
          <p:cNvSpPr/>
          <p:nvPr/>
        </p:nvSpPr>
        <p:spPr>
          <a:xfrm>
            <a:off x="4284720" y="5023440"/>
            <a:ext cx="4570920" cy="59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Verdana"/>
                <a:ea typeface="Verdana"/>
              </a:rPr>
              <a:t>Руководитель:</a:t>
            </a:r>
            <a:endParaRPr b="0" lang="ru-RU" sz="11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Verdana"/>
                <a:ea typeface="Verdana"/>
              </a:rPr>
              <a:t>учитель начальных классов</a:t>
            </a:r>
            <a:endParaRPr b="0" lang="ru-RU" sz="11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Verdana"/>
                <a:ea typeface="Verdana"/>
              </a:rPr>
              <a:t>Голубева Елена Александровна</a:t>
            </a:r>
            <a:endParaRPr b="0" lang="ru-RU" sz="1100" spc="-1" strike="noStrike">
              <a:latin typeface="Arial"/>
            </a:endParaRPr>
          </a:p>
        </p:txBody>
      </p:sp>
      <p:sp>
        <p:nvSpPr>
          <p:cNvPr id="87" name="CustomShape 6"/>
          <p:cNvSpPr/>
          <p:nvPr/>
        </p:nvSpPr>
        <p:spPr>
          <a:xfrm>
            <a:off x="776520" y="1496880"/>
            <a:ext cx="462672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Verdana"/>
                <a:ea typeface="Verdana"/>
              </a:rPr>
              <a:t>Направление: «Сохраним свое здоровье!»</a:t>
            </a: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251640" y="1412640"/>
            <a:ext cx="8712000" cy="444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457200" indent="457200" algn="ctr">
              <a:lnSpc>
                <a:spcPct val="150000"/>
              </a:lnSpc>
              <a:spcBef>
                <a:spcPts val="90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000" algn="just">
              <a:lnSpc>
                <a:spcPct val="150000"/>
              </a:lnSpc>
              <a:spcBef>
                <a:spcPts val="90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Полуэктов М. Загадки сна. От бессонницы до летаргии / Михаил Полуэктов. – М.: Альпина нон-фикшн, 2019. – 292 с.</a:t>
            </a:r>
            <a:endParaRPr b="0" lang="ru-RU" sz="1300" spc="-1" strike="noStrike">
              <a:latin typeface="Arial"/>
            </a:endParaRPr>
          </a:p>
          <a:p>
            <a:pPr marL="343080" indent="-342000" algn="just">
              <a:lnSpc>
                <a:spcPct val="150000"/>
              </a:lnSpc>
              <a:spcBef>
                <a:spcPts val="90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Полуэктов М. Правила детского сна /  М. Полуэктов, П. Пчелина. – М.: Эксмо, 2019. – 208 с.</a:t>
            </a:r>
            <a:endParaRPr b="0" lang="ru-RU" sz="1300" spc="-1" strike="noStrike">
              <a:latin typeface="Arial"/>
            </a:endParaRPr>
          </a:p>
          <a:p>
            <a:pPr marL="343080" indent="-342000" algn="just">
              <a:lnSpc>
                <a:spcPct val="150000"/>
              </a:lnSpc>
              <a:spcBef>
                <a:spcPts val="90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Фитце И. О плохом и хорошем сне – Инго Фитце. – М.: ГЭОТАР-Медиа, 2016. – 208 с.</a:t>
            </a:r>
            <a:endParaRPr b="0" lang="ru-RU" sz="1300" spc="-1" strike="noStrike">
              <a:latin typeface="Arial"/>
            </a:endParaRPr>
          </a:p>
          <a:p>
            <a:pPr marL="343080" indent="-342000" algn="just">
              <a:lnSpc>
                <a:spcPct val="150000"/>
              </a:lnSpc>
              <a:spcBef>
                <a:spcPts val="90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Хаффингтон А. Революция сна. Как менять свою жизнь ночь за ночью / Арианна Хаффингтон. – М.: Альпина Паблишер, 2017. – 408 с.</a:t>
            </a:r>
            <a:endParaRPr b="0" lang="ru-RU" sz="1300" spc="-1" strike="noStrike"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901"/>
              </a:spcBef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5. 10 фактов о важности сна для здоровья [Электронный ресурс]. - Режим доступа: </a:t>
            </a:r>
            <a:r>
              <a:rPr b="0" lang="ru-RU" sz="1300" spc="-1" strike="noStrike" u="sng">
                <a:solidFill>
                  <a:srgbClr val="0000ff"/>
                </a:solidFill>
                <a:uFillTx/>
                <a:latin typeface="Verdana"/>
                <a:ea typeface="Verdana"/>
                <a:hlinkClick r:id="rId1"/>
              </a:rPr>
              <a:t>https://www.bbc.com/russian/features-41787188</a:t>
            </a:r>
            <a:endParaRPr b="0" lang="ru-RU" sz="1300" spc="-1" strike="noStrike"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901"/>
              </a:spcBef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6. Сколько спать, чтобы высыпаться? И еще 21 вопрос сомнологу [Электронный ресурс]. - Режим доступа: </a:t>
            </a:r>
            <a:r>
              <a:rPr b="0" lang="ru-RU" sz="1300" spc="-1" strike="noStrike" u="sng">
                <a:solidFill>
                  <a:srgbClr val="0000ff"/>
                </a:solidFill>
                <a:uFillTx/>
                <a:latin typeface="Verdana"/>
                <a:ea typeface="Verdana"/>
                <a:hlinkClick r:id="rId2"/>
              </a:rPr>
              <a:t>https://euromed.ru/news/21-vopros-somnologu/</a:t>
            </a:r>
            <a:endParaRPr b="0" lang="ru-RU" sz="1300" spc="-1" strike="noStrike"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901"/>
              </a:spcBef>
            </a:pPr>
            <a:r>
              <a:rPr b="0" lang="ru-RU" sz="1300" spc="-1" strike="noStrike">
                <a:solidFill>
                  <a:srgbClr val="000000"/>
                </a:solidFill>
                <a:latin typeface="Verdana"/>
                <a:ea typeface="Verdana"/>
              </a:rPr>
              <a:t>7. Что такое сон? [Электронный ресурс]. – Режим доступа: </a:t>
            </a:r>
            <a:r>
              <a:rPr b="0" lang="ru-RU" sz="1300" spc="-1" strike="noStrike" u="sng">
                <a:solidFill>
                  <a:srgbClr val="0563c1"/>
                </a:solidFill>
                <a:uFillTx/>
                <a:latin typeface="Verdana"/>
                <a:ea typeface="Verdana"/>
              </a:rPr>
              <a:t>https://ru.wikipedia.org/wiki</a:t>
            </a:r>
            <a:endParaRPr b="0" lang="ru-RU" sz="1300" spc="-1" strike="noStrike">
              <a:latin typeface="Arial"/>
            </a:endParaRPr>
          </a:p>
        </p:txBody>
      </p:sp>
      <p:pic>
        <p:nvPicPr>
          <p:cNvPr id="128" name="Picture 2" descr=""/>
          <p:cNvPicPr/>
          <p:nvPr/>
        </p:nvPicPr>
        <p:blipFill>
          <a:blip r:embed="rId3"/>
          <a:stretch/>
        </p:blipFill>
        <p:spPr>
          <a:xfrm>
            <a:off x="361440" y="260640"/>
            <a:ext cx="3093840" cy="1611000"/>
          </a:xfrm>
          <a:prstGeom prst="rect">
            <a:avLst/>
          </a:prstGeom>
          <a:ln>
            <a:noFill/>
          </a:ln>
        </p:spPr>
      </p:pic>
      <p:sp>
        <p:nvSpPr>
          <p:cNvPr id="129" name="CustomShape 2"/>
          <p:cNvSpPr/>
          <p:nvPr/>
        </p:nvSpPr>
        <p:spPr>
          <a:xfrm>
            <a:off x="3058200" y="684720"/>
            <a:ext cx="340740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457200" indent="457200" algn="ctr">
              <a:lnSpc>
                <a:spcPct val="150000"/>
              </a:lnSpc>
              <a:spcBef>
                <a:spcPts val="901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Список литературы: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1351800" y="424080"/>
            <a:ext cx="373176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0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Информация об авторе: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892080" y="1390680"/>
            <a:ext cx="488700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Хмелев Максим Алексеевич, 11 лет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867240" y="2338920"/>
            <a:ext cx="4912920" cy="10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ученик 4 «Д» класса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МОУ «Лицей №1» г. Петрозаводска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552600" y="3902400"/>
            <a:ext cx="51084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E-mail: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khmeleff.maxim2008@yandex.ru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34" name="Рисунок 6" descr=""/>
          <p:cNvPicPr/>
          <p:nvPr/>
        </p:nvPicPr>
        <p:blipFill>
          <a:blip r:embed="rId1"/>
          <a:stretch/>
        </p:blipFill>
        <p:spPr>
          <a:xfrm>
            <a:off x="5936760" y="682560"/>
            <a:ext cx="2952360" cy="4352760"/>
          </a:xfrm>
          <a:prstGeom prst="rect">
            <a:avLst/>
          </a:prstGeom>
          <a:ln>
            <a:noFill/>
          </a:ln>
        </p:spPr>
      </p:pic>
      <p:sp>
        <p:nvSpPr>
          <p:cNvPr id="135" name="CustomShape 5"/>
          <p:cNvSpPr/>
          <p:nvPr/>
        </p:nvSpPr>
        <p:spPr>
          <a:xfrm>
            <a:off x="3787560" y="5806800"/>
            <a:ext cx="1349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2020 год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3384720" y="1489680"/>
            <a:ext cx="5417280" cy="228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Гипотеза</a:t>
            </a: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 – предполагаю, что качественный ежедневный сон положительно влияет на здоровье человека, его настроение и работоспособность.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91400" y="3953520"/>
            <a:ext cx="8310600" cy="238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  <a:spcAft>
                <a:spcPts val="799"/>
              </a:spcAft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Методы  исследования:</a:t>
            </a:r>
            <a:endParaRPr b="0" lang="ru-RU" sz="2400" spc="-1" strike="noStrike">
              <a:latin typeface="Arial"/>
            </a:endParaRPr>
          </a:p>
          <a:p>
            <a:pPr marL="216000" indent="-342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опрос</a:t>
            </a:r>
            <a:endParaRPr b="0" lang="ru-RU" sz="2400" spc="-1" strike="noStrike">
              <a:latin typeface="Arial"/>
            </a:endParaRPr>
          </a:p>
          <a:p>
            <a:pPr marL="216000" indent="-342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поиск и обработка             информации в литературе и  Интернете</a:t>
            </a:r>
            <a:endParaRPr b="0" lang="ru-RU" sz="2400" spc="-1" strike="noStrike">
              <a:latin typeface="Arial"/>
            </a:endParaRPr>
          </a:p>
          <a:p>
            <a:pPr marL="216000" indent="-342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наблюдение за представителями экспериментальных групп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90" name="Picture 2" descr=""/>
          <p:cNvPicPr/>
          <p:nvPr/>
        </p:nvPicPr>
        <p:blipFill>
          <a:blip r:embed="rId1"/>
          <a:stretch/>
        </p:blipFill>
        <p:spPr>
          <a:xfrm>
            <a:off x="179640" y="404640"/>
            <a:ext cx="3204360" cy="3390840"/>
          </a:xfrm>
          <a:prstGeom prst="rect">
            <a:avLst/>
          </a:prstGeom>
          <a:ln>
            <a:noFill/>
          </a:ln>
        </p:spPr>
      </p:pic>
      <p:sp>
        <p:nvSpPr>
          <p:cNvPr id="91" name="CustomShape 3"/>
          <p:cNvSpPr/>
          <p:nvPr/>
        </p:nvSpPr>
        <p:spPr>
          <a:xfrm>
            <a:off x="3384720" y="404640"/>
            <a:ext cx="52808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Цель</a:t>
            </a: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 – изучение влияния сна на здоровье человека.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3960360" y="371160"/>
            <a:ext cx="395928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4284000" y="1267560"/>
            <a:ext cx="4139640" cy="3412080"/>
          </a:xfrm>
          <a:prstGeom prst="rect">
            <a:avLst/>
          </a:prstGeom>
          <a:ln>
            <a:noFill/>
          </a:ln>
        </p:spPr>
      </p:pic>
      <p:sp>
        <p:nvSpPr>
          <p:cNvPr id="94" name="CustomShape 2"/>
          <p:cNvSpPr/>
          <p:nvPr/>
        </p:nvSpPr>
        <p:spPr>
          <a:xfrm>
            <a:off x="2432520" y="328680"/>
            <a:ext cx="41472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Задачи исследования: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216000" y="1266840"/>
            <a:ext cx="4038120" cy="16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- узнать, что представляет собой сон как процесс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- выявить связь сна и здоровья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972360" y="3240000"/>
            <a:ext cx="3311280" cy="16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- изучить особенности организации сна и его влияния на различные возрастные группы населения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4823640" y="980640"/>
            <a:ext cx="4175280" cy="100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6"/>
          <p:cNvSpPr/>
          <p:nvPr/>
        </p:nvSpPr>
        <p:spPr>
          <a:xfrm>
            <a:off x="2736000" y="5112000"/>
            <a:ext cx="338364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  <a:ea typeface="Verdana"/>
              </a:rPr>
              <a:t>- найти рекомендации и составить памятку по организации сна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179640" y="205920"/>
            <a:ext cx="5514480" cy="529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Объекты исследования: </a:t>
            </a: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 три возрастные группы: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-) Группа дошкольного возраста </a:t>
            </a:r>
            <a:r>
              <a:rPr b="0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состояла из детей 2-5 лет (младшая сестренка Эмилия, ее подружка Эвелина, дочка соседей по площадке Ксюша).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-) Группа школьного возраста 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включала в себя друзей и знакомых.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-) Взрослое население 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Verdana"/>
                <a:ea typeface="Verdana"/>
              </a:rPr>
              <a:t>(родители, тетя, дядя, знакомые)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 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500" spc="-1" strike="noStrike"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4248000" y="2448000"/>
            <a:ext cx="4666320" cy="3499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6" descr=""/>
          <p:cNvPicPr/>
          <p:nvPr/>
        </p:nvPicPr>
        <p:blipFill>
          <a:blip r:embed="rId1"/>
          <a:stretch/>
        </p:blipFill>
        <p:spPr>
          <a:xfrm>
            <a:off x="5112000" y="3960000"/>
            <a:ext cx="3353400" cy="2519640"/>
          </a:xfrm>
          <a:prstGeom prst="rect">
            <a:avLst/>
          </a:prstGeom>
          <a:ln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669600" y="792000"/>
            <a:ext cx="7250040" cy="265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Предмет исследования: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 время засыпания?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 продолжительность сна?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 необходимость дневного сна?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 влияние недосыпания?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- внешние признаки усталости в конце дня?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03" name="Picture 4" descr=""/>
          <p:cNvPicPr/>
          <p:nvPr/>
        </p:nvPicPr>
        <p:blipFill>
          <a:blip r:embed="rId2"/>
          <a:stretch/>
        </p:blipFill>
        <p:spPr>
          <a:xfrm>
            <a:off x="540000" y="3969000"/>
            <a:ext cx="2483640" cy="1862640"/>
          </a:xfrm>
          <a:prstGeom prst="rect">
            <a:avLst/>
          </a:prstGeom>
          <a:ln>
            <a:noFill/>
          </a:ln>
        </p:spPr>
      </p:pic>
      <p:pic>
        <p:nvPicPr>
          <p:cNvPr id="104" name="Picture 2" descr=""/>
          <p:cNvPicPr/>
          <p:nvPr/>
        </p:nvPicPr>
        <p:blipFill>
          <a:blip r:embed="rId3"/>
          <a:stretch/>
        </p:blipFill>
        <p:spPr>
          <a:xfrm>
            <a:off x="5904000" y="240840"/>
            <a:ext cx="3101760" cy="2242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345960" y="288000"/>
            <a:ext cx="5197680" cy="557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Группа дошкольного возраста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-) Если не выспались, то капризничают, вялые, плохо кушают, просятся часто на ручки, не могут долго играть одни.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 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Группа школьного возраста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Состояние</a:t>
            </a:r>
            <a:r>
              <a:rPr b="0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 друга Ромы, при условии, что он поздно лег спать: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1. Если поздно ляжет спать, утром ему очень сложно встать. 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2. Присутствуют признаки  рассеянности, невнимательности, усталости.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  <a:ea typeface="DejaVu Sans"/>
              </a:rPr>
              <a:t>3. Удается побороть состояние, но всё равно чувствует себя нехорошо.</a:t>
            </a:r>
            <a:endParaRPr b="0" lang="ru-RU" sz="1500" spc="-1" strike="noStrike">
              <a:latin typeface="Arial"/>
            </a:endParaRPr>
          </a:p>
        </p:txBody>
      </p:sp>
      <p:pic>
        <p:nvPicPr>
          <p:cNvPr id="106" name="Picture 4" descr=""/>
          <p:cNvPicPr/>
          <p:nvPr/>
        </p:nvPicPr>
        <p:blipFill>
          <a:blip r:embed="rId1"/>
          <a:stretch/>
        </p:blipFill>
        <p:spPr>
          <a:xfrm>
            <a:off x="5616000" y="3623400"/>
            <a:ext cx="3167640" cy="300024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2"/>
          <a:stretch/>
        </p:blipFill>
        <p:spPr>
          <a:xfrm rot="21599400">
            <a:off x="5687640" y="360000"/>
            <a:ext cx="2519280" cy="251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201240" y="332640"/>
            <a:ext cx="4083480" cy="438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Взрослое население.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Состояние мамы, при условии, что она очень рано встала или очень поздно легла, или часто просыпалась ночью: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- весь день чувствует усталость,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- нет столько энергии как в обычные дни,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- может начаться головная боль,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- появляется раздражительность.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576000" y="4896000"/>
            <a:ext cx="799164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Перечисленное, согласно опросу, присуще и другим людям из этой возрастной группы.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Отличия присутствуют, так как, каждый  человек индивидуален.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10" name="Picture 2" descr=""/>
          <p:cNvPicPr/>
          <p:nvPr/>
        </p:nvPicPr>
        <p:blipFill>
          <a:blip r:embed="rId1"/>
          <a:stretch/>
        </p:blipFill>
        <p:spPr>
          <a:xfrm>
            <a:off x="4593600" y="1008360"/>
            <a:ext cx="4118040" cy="3311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11640" y="298440"/>
            <a:ext cx="820800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Verdana"/>
                <a:ea typeface="Verdana"/>
              </a:rPr>
              <a:t>Выводы: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432000" y="1080000"/>
            <a:ext cx="76330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1.</a:t>
            </a:r>
            <a:r>
              <a:rPr b="1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 Сон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  <a:ea typeface="Verdana"/>
              </a:rPr>
              <a:t> – важнейшая часть жизни как взрослых, так и детей.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13" name="Рисунок 12" descr=""/>
          <p:cNvPicPr/>
          <p:nvPr/>
        </p:nvPicPr>
        <p:blipFill>
          <a:blip r:embed="rId1"/>
          <a:stretch/>
        </p:blipFill>
        <p:spPr>
          <a:xfrm>
            <a:off x="502920" y="2391840"/>
            <a:ext cx="2304720" cy="1999800"/>
          </a:xfrm>
          <a:prstGeom prst="rect">
            <a:avLst/>
          </a:prstGeom>
          <a:ln>
            <a:noFill/>
          </a:ln>
        </p:spPr>
      </p:pic>
      <p:sp>
        <p:nvSpPr>
          <p:cNvPr id="114" name="CustomShape 3"/>
          <p:cNvSpPr/>
          <p:nvPr/>
        </p:nvSpPr>
        <p:spPr>
          <a:xfrm>
            <a:off x="3096000" y="1718640"/>
            <a:ext cx="5615640" cy="54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2. Продолжительность сна у детей больше, чем у взрослых.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15" name="CustomShape 4"/>
          <p:cNvSpPr/>
          <p:nvPr/>
        </p:nvSpPr>
        <p:spPr>
          <a:xfrm>
            <a:off x="3240000" y="2664000"/>
            <a:ext cx="5615640" cy="54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3. Чем младше ребенок, тем он больше нуждается в дневном сне.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16" name="CustomShape 5"/>
          <p:cNvSpPr/>
          <p:nvPr/>
        </p:nvSpPr>
        <p:spPr>
          <a:xfrm>
            <a:off x="3168000" y="3648240"/>
            <a:ext cx="5687640" cy="123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4. Недосыпание отрицательно сказывается как на детях, так и на взрослых.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Пересыпание также может оказать нехорошее влияние на человека (раздражительность, неспособность к ясности мыслей и суждений)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17" name="CustomShape 6"/>
          <p:cNvSpPr/>
          <p:nvPr/>
        </p:nvSpPr>
        <p:spPr>
          <a:xfrm>
            <a:off x="504000" y="5206680"/>
            <a:ext cx="4786920" cy="54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5. Режим дня – своеобразный «этикет» сна как для взрослых, так и для детей.</a:t>
            </a:r>
            <a:endParaRPr b="0" lang="ru-RU" sz="1500" spc="-1" strike="noStrike">
              <a:latin typeface="Arial"/>
            </a:endParaRPr>
          </a:p>
        </p:txBody>
      </p:sp>
      <p:pic>
        <p:nvPicPr>
          <p:cNvPr id="118" name="Picture 2" descr=""/>
          <p:cNvPicPr/>
          <p:nvPr/>
        </p:nvPicPr>
        <p:blipFill>
          <a:blip r:embed="rId2"/>
          <a:stretch/>
        </p:blipFill>
        <p:spPr>
          <a:xfrm>
            <a:off x="5538960" y="4944240"/>
            <a:ext cx="2812680" cy="1391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08800" y="182880"/>
            <a:ext cx="893448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90000" indent="359280" algn="ctr">
              <a:lnSpc>
                <a:spcPct val="100000"/>
              </a:lnSpc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Полезные рекомендации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68360" y="864000"/>
            <a:ext cx="4366440" cy="100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1. Снять физическую и умственную усталость, а также уменьшить воздействие информационного стресса помогает теплый душ.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3360600" y="2765880"/>
            <a:ext cx="3983040" cy="54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2. Важно, чтобы в комнате было темно (затемняющие шторы).</a:t>
            </a:r>
            <a:r>
              <a:rPr b="0" lang="ru-RU" sz="1500" spc="-1" strike="noStrike">
                <a:solidFill>
                  <a:srgbClr val="ff0000"/>
                </a:solidFill>
                <a:latin typeface="Verdana"/>
                <a:ea typeface="Verdana"/>
              </a:rPr>
              <a:t> </a:t>
            </a:r>
            <a:endParaRPr b="0" lang="ru-RU" sz="1500" spc="-1" strike="noStrike">
              <a:latin typeface="Arial"/>
            </a:endParaRPr>
          </a:p>
        </p:txBody>
      </p:sp>
      <p:pic>
        <p:nvPicPr>
          <p:cNvPr id="122" name="Picture 2" descr=""/>
          <p:cNvPicPr/>
          <p:nvPr/>
        </p:nvPicPr>
        <p:blipFill>
          <a:blip r:embed="rId1"/>
          <a:stretch/>
        </p:blipFill>
        <p:spPr>
          <a:xfrm>
            <a:off x="5472000" y="792000"/>
            <a:ext cx="2231640" cy="1893600"/>
          </a:xfrm>
          <a:prstGeom prst="rect">
            <a:avLst/>
          </a:prstGeom>
          <a:ln>
            <a:noFill/>
          </a:ln>
        </p:spPr>
      </p:pic>
      <p:pic>
        <p:nvPicPr>
          <p:cNvPr id="123" name="Picture 4" descr=""/>
          <p:cNvPicPr/>
          <p:nvPr/>
        </p:nvPicPr>
        <p:blipFill>
          <a:blip r:embed="rId2"/>
          <a:stretch/>
        </p:blipFill>
        <p:spPr>
          <a:xfrm>
            <a:off x="576000" y="2107440"/>
            <a:ext cx="2483280" cy="1276200"/>
          </a:xfrm>
          <a:prstGeom prst="rect">
            <a:avLst/>
          </a:prstGeom>
          <a:ln>
            <a:noFill/>
          </a:ln>
        </p:spPr>
      </p:pic>
      <p:sp>
        <p:nvSpPr>
          <p:cNvPr id="124" name="CustomShape 4"/>
          <p:cNvSpPr/>
          <p:nvPr/>
        </p:nvSpPr>
        <p:spPr>
          <a:xfrm>
            <a:off x="360000" y="3600000"/>
            <a:ext cx="8279640" cy="100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3. В комнате необходимо поддерживать оптимальную температуру.</a:t>
            </a: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4. Попытаться не пользоваться смартфоном в качестве будильника и не использовать игры и приложения в качестве снотворного.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25" name="CustomShape 5"/>
          <p:cNvSpPr/>
          <p:nvPr/>
        </p:nvSpPr>
        <p:spPr>
          <a:xfrm>
            <a:off x="358920" y="4933800"/>
            <a:ext cx="7920720" cy="31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500" spc="-1" strike="noStrike">
                <a:solidFill>
                  <a:srgbClr val="000000"/>
                </a:solidFill>
                <a:latin typeface="Verdana"/>
                <a:ea typeface="Verdana"/>
              </a:rPr>
              <a:t>5. Очень полезно перед сном предаться приятным мыслям и воспоминаниям.</a:t>
            </a:r>
            <a:endParaRPr b="0" lang="ru-RU" sz="1500" spc="-1" strike="noStrike">
              <a:latin typeface="Arial"/>
            </a:endParaRPr>
          </a:p>
        </p:txBody>
      </p:sp>
      <p:pic>
        <p:nvPicPr>
          <p:cNvPr id="126" name="Picture 2" descr=""/>
          <p:cNvPicPr/>
          <p:nvPr/>
        </p:nvPicPr>
        <p:blipFill>
          <a:blip r:embed="rId3"/>
          <a:stretch/>
        </p:blipFill>
        <p:spPr>
          <a:xfrm>
            <a:off x="5632200" y="5400000"/>
            <a:ext cx="2071440" cy="121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</TotalTime>
  <Application>LibreOffice/6.2.6.2$Linux_X86_64 LibreOffice_project/20$Build-2</Application>
  <Words>826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2019-02-12T21:10:16Z</dcterms:created>
  <dc:creator>Алексей</dc:creator>
  <dc:description/>
  <dc:language>ru-RU</dc:language>
  <cp:lastModifiedBy/>
  <dcterms:modified xsi:type="dcterms:W3CDTF">2020-01-29T15:44:35Z</dcterms:modified>
  <cp:revision>170</cp:revision>
  <dc:subject/>
  <dc:title>Проект: «Составляем кулинарную энциклопедию нашей страны»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