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59" r:id="rId4"/>
    <p:sldId id="265" r:id="rId5"/>
    <p:sldId id="273" r:id="rId6"/>
    <p:sldId id="261" r:id="rId7"/>
    <p:sldId id="275" r:id="rId8"/>
    <p:sldId id="262" r:id="rId9"/>
    <p:sldId id="270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952"/>
    <a:srgbClr val="F388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3F292-CAE5-4F44-A221-95B26B23B416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540FF-4899-48F9-A802-828A03E7B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4845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E0F53-8520-4F28-8A5F-B3295EB5651E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DEFD3-1527-43E9-AFCF-2DB2B39E7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0382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DEFD3-1527-43E9-AFCF-2DB2B39E7A95}" type="slidenum">
              <a:rPr lang="ru-RU" smtClean="0"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55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DEFD3-1527-43E9-AFCF-2DB2B39E7A95}" type="slidenum">
              <a:rPr lang="ru-RU" smtClean="0"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41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81AD-8C8E-4DE3-8ABA-B7DFEF1D037D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88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386-43B8-4604-B83A-88252C682B6D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962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DFC3-58B6-4C97-9BEB-948EC3138CF3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51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290E-D091-40DA-978E-56C997BFA916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733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8529A-4BBC-4BF8-BF0A-16B7E13750EE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5870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E5FF-1146-45A4-89DE-61907AEBA36E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55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B51EA-505D-475B-8AD0-7653812A7D5D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075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62F23-664D-47F5-AF49-532EF565DD68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37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B565-7A01-44A5-8A6F-CF2C96D58D4F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2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4AEE8-1115-4382-A6AA-558995D54DF5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56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3E76-BC04-4E60-8374-78F529161169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99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37E5-05B4-4FC9-800E-09BCB5586778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39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845A2-FF1F-4739-A0F0-C22A246E7B08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84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EE3E-2235-4BFD-8ACF-9AFB57A19A21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51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F90-2377-48FE-9D5E-8CD9D0767D79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28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F410D-65B8-40D7-A0AD-89114DCFB983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36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45426-7E7D-4CB6-B227-A20500ADF936}" type="datetime1">
              <a:rPr lang="ru-RU" smtClean="0"/>
              <a:t>09.03.2023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1145F9-9F29-41C1-A5C5-693B34F91D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24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86" y="1558117"/>
            <a:ext cx="8474298" cy="2588880"/>
          </a:xfrm>
        </p:spPr>
        <p:txBody>
          <a:bodyPr>
            <a:noAutofit/>
          </a:bodyPr>
          <a:lstStyle/>
          <a:p>
            <a:pPr algn="ctr"/>
            <a:r>
              <a:rPr lang="ru-RU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Исследовательская </a:t>
            </a:r>
            <a:r>
              <a:rPr lang="ru-RU" sz="2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на тему: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«Определение уровня содержания 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Витамина «С» в овощах и фруктах 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свежем и замороженном виде» </a:t>
            </a: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3342" y="316781"/>
            <a:ext cx="7450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Петрозаводского городского округа</a:t>
            </a:r>
          </a:p>
          <a:p>
            <a:pPr algn="ctr"/>
            <a:r>
              <a:rPr lang="ru-RU" dirty="0"/>
              <a:t>«ЛИЦЕЙ № 1»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96436" y="4146997"/>
            <a:ext cx="37339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Выполнил: </a:t>
            </a:r>
          </a:p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ученик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 «Г» класса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Кузнецов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Матвей, 10 лет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Руководитель: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классов</a:t>
            </a:r>
          </a:p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Крюкова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Анна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Геннадьевна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8936" y="6231529"/>
            <a:ext cx="4592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Петрозаводск</a:t>
            </a:r>
          </a:p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0223" y="358090"/>
            <a:ext cx="2912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Источники:</a:t>
            </a:r>
            <a:endParaRPr lang="ru-RU" sz="2800" u="sn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10224" y="1147132"/>
            <a:ext cx="7282347" cy="2779409"/>
          </a:xfrm>
        </p:spPr>
        <p:txBody>
          <a:bodyPr>
            <a:normAutofit/>
          </a:bodyPr>
          <a:lstStyle/>
          <a:p>
            <a:pPr lvl="0"/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О.Ольгин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«Опыты без взрывов» - М.: Химия, 1986.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 измерение цитрусовых соков, и содержание в них витамина «С» // Международный школьный научный вестник URL: https://school-herald.ru (дата обращения: 07.01.2022).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Продукты богатые витамином // Еда URL: https://edaplus.info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Витамины в организме человека //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Фоксфорд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URL: https://foxford.ru</a:t>
            </a:r>
          </a:p>
          <a:p>
            <a:pPr lvl="0"/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endParaRPr lang="ru-RU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79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5186" y="150851"/>
            <a:ext cx="7618238" cy="662646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уровня </a:t>
            </a:r>
            <a:r>
              <a:rPr lang="ru-RU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содержания Витамина </a:t>
            </a:r>
            <a:r>
              <a:rPr lang="ru-RU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«С»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овощах и фруктах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свежем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замороженном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 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Определить методом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йодометрии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является ли количество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витамина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одинаковым в разных свежевыжатых соках.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Установить, как влияет замораживание на количество витамина «С» в свежевыжатых соках.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Разобрать рекомендации по употреблению свежевыжатого сока в качестве дополнительного источника витамина «С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Гипотеза: 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свежевыжатые соки имеют разный уровень содержания витамина «С», а замораживание снижает этот уровень.</a:t>
            </a:r>
          </a:p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исследования: 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Концентрация витамина «С» (аскорбиновой кислоты).</a:t>
            </a:r>
          </a:p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исследования: 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Свежевыжатые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соки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разных видов.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3818" y="6216175"/>
            <a:ext cx="512638" cy="365125"/>
          </a:xfrm>
        </p:spPr>
        <p:txBody>
          <a:bodyPr/>
          <a:lstStyle/>
          <a:p>
            <a:fld id="{E11145F9-9F29-41C1-A5C5-693B34F91DA4}" type="slidenum">
              <a:rPr lang="ru-RU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02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ая прямоугольная выноска 10"/>
          <p:cNvSpPr/>
          <p:nvPr/>
        </p:nvSpPr>
        <p:spPr>
          <a:xfrm>
            <a:off x="262261" y="3221436"/>
            <a:ext cx="4622584" cy="2139814"/>
          </a:xfrm>
          <a:prstGeom prst="wedgeRoundRectCallout">
            <a:avLst/>
          </a:prstGeom>
          <a:solidFill>
            <a:srgbClr val="F3895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4741" y="318772"/>
            <a:ext cx="8733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Методы</a:t>
            </a:r>
            <a:r>
              <a:rPr lang="ru-RU" sz="2800" b="1" dirty="0" smtClean="0"/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исследования</a:t>
            </a:r>
            <a:r>
              <a:rPr lang="ru-RU" sz="2800" b="1" dirty="0" smtClean="0"/>
              <a:t>: </a:t>
            </a:r>
            <a:endParaRPr lang="ru-RU" sz="28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24741" y="984737"/>
            <a:ext cx="4929471" cy="1838971"/>
          </a:xfrm>
        </p:spPr>
        <p:txBody>
          <a:bodyPr>
            <a:normAutofit lnSpcReduction="10000"/>
          </a:bodyPr>
          <a:lstStyle/>
          <a:p>
            <a:pPr marL="0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и анализ научной литературы</a:t>
            </a:r>
          </a:p>
          <a:p>
            <a:pPr marL="0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Экспериментальный метод (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йодометрия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наблюдения</a:t>
            </a:r>
          </a:p>
          <a:p>
            <a:pPr marL="0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сравнения</a:t>
            </a:r>
          </a:p>
          <a:p>
            <a:pPr marL="0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полученных результатов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211" y="699247"/>
            <a:ext cx="3685141" cy="5593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Объект 6"/>
          <p:cNvSpPr txBox="1">
            <a:spLocks/>
          </p:cNvSpPr>
          <p:nvPr/>
        </p:nvSpPr>
        <p:spPr>
          <a:xfrm>
            <a:off x="410605" y="3445910"/>
            <a:ext cx="4474240" cy="16908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b="1" dirty="0" err="1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Йодометрия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– метод анализа на основе </a:t>
            </a:r>
          </a:p>
          <a:p>
            <a:pPr marL="0" indent="0">
              <a:buFont typeface="Wingdings 3" charset="2"/>
              <a:buNone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взаимодействия йода с витамином «С».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Реакция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– изменение цвета сока до </a:t>
            </a:r>
          </a:p>
          <a:p>
            <a:pPr marL="0" indent="0">
              <a:buFont typeface="Wingdings 3" charset="2"/>
              <a:buNone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устойчивого синего (более 15 сек).</a:t>
            </a:r>
          </a:p>
        </p:txBody>
      </p:sp>
      <p:sp>
        <p:nvSpPr>
          <p:cNvPr id="9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2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4221" y="402840"/>
            <a:ext cx="4002626" cy="2912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94" y="3595146"/>
            <a:ext cx="4003200" cy="30023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670" y="345583"/>
            <a:ext cx="2259105" cy="30121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670" y="3619702"/>
            <a:ext cx="2184300" cy="291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00433" y="6270346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3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11706" y="6217371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4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6583" y="2988390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1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07515" y="3029544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2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94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51949" y="337138"/>
            <a:ext cx="3840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Экспериментальная часть 1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42" y="4034573"/>
            <a:ext cx="3147899" cy="2421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57" y="1091879"/>
            <a:ext cx="3228615" cy="2421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7273" y="3175648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1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4857" y="6113597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3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494" y="1056283"/>
            <a:ext cx="3228615" cy="2421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280" y="4021126"/>
            <a:ext cx="3228615" cy="2421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59280" y="6113597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4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65151" y="3150200"/>
            <a:ext cx="145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Фото 2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6"/>
          <p:cNvSpPr>
            <a:spLocks noGrp="1"/>
          </p:cNvSpPr>
          <p:nvPr>
            <p:ph idx="1"/>
          </p:nvPr>
        </p:nvSpPr>
        <p:spPr>
          <a:xfrm>
            <a:off x="637843" y="740526"/>
            <a:ext cx="7911069" cy="98697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измерений необходимого количества капель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реагента для выявления наличия Витамина «С» в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овощах и фруктах (свежевыжатый сок): 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603672"/>
              </p:ext>
            </p:extLst>
          </p:nvPr>
        </p:nvGraphicFramePr>
        <p:xfrm>
          <a:off x="648166" y="1754391"/>
          <a:ext cx="6924541" cy="4224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823"/>
                <a:gridCol w="1667741"/>
                <a:gridCol w="1667742"/>
                <a:gridCol w="1648235"/>
              </a:tblGrid>
              <a:tr h="11272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Фрукт</a:t>
                      </a:r>
                      <a:r>
                        <a:rPr lang="ru-RU" baseline="0" dirty="0" smtClean="0"/>
                        <a:t> / овощ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сока и воды, мл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</a:t>
                      </a:r>
                      <a:r>
                        <a:rPr lang="ru-RU" sz="1400" baseline="0" dirty="0" smtClean="0"/>
                        <a:t>крахмальной воды, мл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</a:t>
                      </a:r>
                      <a:r>
                        <a:rPr lang="ru-RU" sz="1400" baseline="0" dirty="0" smtClean="0"/>
                        <a:t> йода, капель</a:t>
                      </a:r>
                      <a:endParaRPr lang="ru-RU" sz="1400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Сельдерей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Редька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Грейпфрут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Томат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Перец сладкий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+ 80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8166" y="310812"/>
            <a:ext cx="53714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Результаты экспериментальной части 1 </a:t>
            </a:r>
            <a:endParaRPr lang="ru-RU" sz="20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5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4950" y="4116761"/>
            <a:ext cx="3169791" cy="242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838" y="4108672"/>
            <a:ext cx="3099164" cy="242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1949" y="323691"/>
            <a:ext cx="3840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Экспериментальная часть 2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04583" y="5546224"/>
            <a:ext cx="7953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 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41733" y="6183676"/>
            <a:ext cx="10019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Фото 3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394950" y="6186858"/>
            <a:ext cx="10019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Фото 4</a:t>
            </a:r>
            <a:endParaRPr lang="ru-RU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97" y="1251269"/>
            <a:ext cx="3230400" cy="242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3581" y="1205557"/>
            <a:ext cx="3149731" cy="242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1733" y="3275535"/>
            <a:ext cx="10019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Фото</a:t>
            </a:r>
            <a:r>
              <a:rPr lang="ru-RU" b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49645" y="3208300"/>
            <a:ext cx="10019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Фото 2</a:t>
            </a:r>
            <a:endParaRPr lang="ru-RU" b="1" dirty="0"/>
          </a:p>
        </p:txBody>
      </p:sp>
      <p:sp>
        <p:nvSpPr>
          <p:cNvPr id="15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3444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669725"/>
              </p:ext>
            </p:extLst>
          </p:nvPr>
        </p:nvGraphicFramePr>
        <p:xfrm>
          <a:off x="536245" y="1896261"/>
          <a:ext cx="6924541" cy="4224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823"/>
                <a:gridCol w="1667741"/>
                <a:gridCol w="1667742"/>
                <a:gridCol w="1648235"/>
              </a:tblGrid>
              <a:tr h="11272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Фрукт</a:t>
                      </a:r>
                      <a:r>
                        <a:rPr lang="ru-R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овощ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сока и воды, мл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крахмальной воды, мл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йода, капель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Сельдерей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Редька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Грейпфрут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Апельсин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Томат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Перец сладкий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4242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Яблоко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+ 80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Объект 6"/>
          <p:cNvSpPr>
            <a:spLocks noGrp="1"/>
          </p:cNvSpPr>
          <p:nvPr>
            <p:ph idx="1"/>
          </p:nvPr>
        </p:nvSpPr>
        <p:spPr>
          <a:xfrm>
            <a:off x="570892" y="750127"/>
            <a:ext cx="7911069" cy="98697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измерений необходимого количества капель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реагента для выявления наличия Витамина С в овощах 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фруктах (замороженный сок): 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892" y="336570"/>
            <a:ext cx="5300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Результаты экспериментальной части 2</a:t>
            </a:r>
            <a:endParaRPr lang="ru-RU" sz="2000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9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0224" y="358090"/>
            <a:ext cx="16246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Вывод:</a:t>
            </a:r>
          </a:p>
          <a:p>
            <a:endParaRPr lang="ru-RU" sz="2800" u="sng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10224" y="928191"/>
            <a:ext cx="7362176" cy="35631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витамина «С»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различных овощах и фруктах </a:t>
            </a:r>
            <a:r>
              <a:rPr lang="ru-RU" sz="2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разный,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ru-RU" sz="2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 замораживании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</a:t>
            </a:r>
            <a:r>
              <a:rPr lang="ru-RU" sz="2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</a:t>
            </a:r>
            <a:r>
              <a:rPr lang="ru-RU" sz="2800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изменияется</a:t>
            </a:r>
            <a:r>
              <a:rPr lang="ru-RU" sz="28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соки можно замораживать, как максимально «щадящий» метод хранения. </a:t>
            </a:r>
          </a:p>
          <a:p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8313818" y="621617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2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2471</TotalTime>
  <Words>504</Words>
  <Application>Microsoft Office PowerPoint</Application>
  <PresentationFormat>Экран (4:3)</PresentationFormat>
  <Paragraphs>150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 Unicode MS</vt:lpstr>
      <vt:lpstr>Arial</vt:lpstr>
      <vt:lpstr>Calibri</vt:lpstr>
      <vt:lpstr>Trebuchet MS</vt:lpstr>
      <vt:lpstr>Wingdings 3</vt:lpstr>
      <vt:lpstr>Грань</vt:lpstr>
      <vt:lpstr>Исследовательская работа на тему: «Определение уровня содержания  Витамина «С» в овощах и фруктах  в свежем и замороженном виде»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БОБР</dc:title>
  <dc:creator>Microsoft Office</dc:creator>
  <cp:lastModifiedBy>Microsoft Office</cp:lastModifiedBy>
  <cp:revision>84</cp:revision>
  <dcterms:created xsi:type="dcterms:W3CDTF">2022-03-08T16:17:51Z</dcterms:created>
  <dcterms:modified xsi:type="dcterms:W3CDTF">2023-03-09T15:30:27Z</dcterms:modified>
</cp:coreProperties>
</file>