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ppt/slides/_rels/slide10.xml.rels" ContentType="application/vnd.openxmlformats-package.relationships+xml"/>
  <Override PartName="/ppt/slides/_rels/slide9.xml.rels" ContentType="application/vnd.openxmlformats-package.relationships+xml"/>
  <Override PartName="/ppt/slides/_rels/slide8.xml.rels" ContentType="application/vnd.openxmlformats-package.relationships+xml"/>
  <Override PartName="/ppt/slides/_rels/slide7.xml.rels" ContentType="application/vnd.openxmlformats-package.relationships+xml"/>
  <Override PartName="/ppt/slides/_rels/slide6.xml.rels" ContentType="application/vnd.openxmlformats-package.relationships+xml"/>
  <Override PartName="/ppt/slides/_rels/slide5.xml.rels" ContentType="application/vnd.openxmlformats-package.relationships+xml"/>
  <Override PartName="/ppt/slides/_rels/slide4.xml.rels" ContentType="application/vnd.openxmlformats-package.relationships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Layouts/slideLayout60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_rels/slideLayout60.xml.rels" ContentType="application/vnd.openxmlformats-package.relationships+xml"/>
  <Override PartName="/ppt/slideLayouts/_rels/slideLayout59.xml.rels" ContentType="application/vnd.openxmlformats-package.relationships+xml"/>
  <Override PartName="/ppt/slideLayouts/_rels/slideLayout57.xml.rels" ContentType="application/vnd.openxmlformats-package.relationships+xml"/>
  <Override PartName="/ppt/slideLayouts/_rels/slideLayout56.xml.rels" ContentType="application/vnd.openxmlformats-package.relationships+xml"/>
  <Override PartName="/ppt/slideLayouts/_rels/slideLayout55.xml.rels" ContentType="application/vnd.openxmlformats-package.relationships+xml"/>
  <Override PartName="/ppt/slideLayouts/_rels/slideLayout51.xml.rels" ContentType="application/vnd.openxmlformats-package.relationships+xml"/>
  <Override PartName="/ppt/slideLayouts/_rels/slideLayout49.xml.rels" ContentType="application/vnd.openxmlformats-package.relationships+xml"/>
  <Override PartName="/ppt/slideLayouts/_rels/slideLayout48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50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52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53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54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39.xml.rels" ContentType="application/vnd.openxmlformats-package.relationships+xml"/>
  <Override PartName="/ppt/slideLayouts/_rels/slideLayout58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46.xml.rels" ContentType="application/vnd.openxmlformats-package.relationships+xml"/>
  <Override PartName="/ppt/slideLayouts/slideLayout50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6.xml" ContentType="application/vnd.openxmlformats-officedocument.presentationml.slideLayout+xml"/>
  <Override PartName="/ppt/presentation.xml" ContentType="application/vnd.openxmlformats-officedocument.presentationml.presentation.main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5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4.xml.rels" ContentType="application/vnd.openxmlformats-package.relationships+xml"/>
  <Override PartName="/ppt/slideMasters/slideMaster5.xml" ContentType="application/vnd.openxmlformats-officedocument.presentationml.slideMaster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theme/theme5.xml" ContentType="application/vnd.openxmlformats-officedocument.theme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_rels/presentation.xml.rels" ContentType="application/vnd.openxmlformats-package.relationships+xml"/>
  <Override PartName="/ppt/media/image21.jpeg" ContentType="image/jpeg"/>
  <Override PartName="/ppt/media/image17.jpeg" ContentType="image/jpeg"/>
  <Override PartName="/ppt/media/image15.jpeg" ContentType="image/jpeg"/>
  <Override PartName="/ppt/media/image14.jpeg" ContentType="image/jpeg"/>
  <Override PartName="/ppt/media/image13.png" ContentType="image/png"/>
  <Override PartName="/ppt/media/image12.png" ContentType="image/png"/>
  <Override PartName="/ppt/media/image18.jpeg" ContentType="image/jpeg"/>
  <Override PartName="/ppt/media/image11.png" ContentType="image/png"/>
  <Override PartName="/ppt/media/image4.png" ContentType="image/png"/>
  <Override PartName="/ppt/media/image3.png" ContentType="image/png"/>
  <Override PartName="/ppt/media/image2.png" ContentType="image/png"/>
  <Override PartName="/ppt/media/image20.jpeg" ContentType="image/jpeg"/>
  <Override PartName="/ppt/media/image19.jpeg" ContentType="image/jpeg"/>
  <Override PartName="/ppt/media/image1.png" ContentType="image/png"/>
  <Override PartName="/ppt/media/image16.jpeg" ContentType="image/jpeg"/>
  <Override PartName="/ppt/media/image5.png" ContentType="image/png"/>
  <Override PartName="/ppt/media/image22.jpeg" ContentType="image/jpeg"/>
  <Override PartName="/ppt/media/image6.png" ContentType="image/png"/>
  <Override PartName="/ppt/media/image7.png" ContentType="image/png"/>
  <Override PartName="/ppt/media/image8.png" ContentType="image/png"/>
  <Override PartName="/ppt/media/image10.png" ContentType="image/png"/>
  <Override PartName="/ppt/media/image9.png" ContentType="image/png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  <p:sldMasterId id="2147483687" r:id="rId5"/>
    <p:sldMasterId id="2147483700" r:id="rId6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0080625" cy="7559675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2921040" cy="209088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571560" y="1768680"/>
            <a:ext cx="2921040" cy="209088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639120" y="1768680"/>
            <a:ext cx="2921040" cy="209088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504000" y="4058640"/>
            <a:ext cx="2921040" cy="209088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571560" y="4058640"/>
            <a:ext cx="2921040" cy="209088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639120" y="4058640"/>
            <a:ext cx="2921040" cy="209088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2000" cy="58503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2921040" cy="209088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3571560" y="1768680"/>
            <a:ext cx="2921040" cy="209088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6639120" y="1768680"/>
            <a:ext cx="2921040" cy="209088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 type="body"/>
          </p:nvPr>
        </p:nvSpPr>
        <p:spPr>
          <a:xfrm>
            <a:off x="504000" y="4058640"/>
            <a:ext cx="2921040" cy="209088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 type="body"/>
          </p:nvPr>
        </p:nvSpPr>
        <p:spPr>
          <a:xfrm>
            <a:off x="3571560" y="4058640"/>
            <a:ext cx="2921040" cy="209088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5" name="PlaceHolder 7"/>
          <p:cNvSpPr>
            <a:spLocks noGrp="1"/>
          </p:cNvSpPr>
          <p:nvPr>
            <p:ph type="body"/>
          </p:nvPr>
        </p:nvSpPr>
        <p:spPr>
          <a:xfrm>
            <a:off x="6639120" y="4058640"/>
            <a:ext cx="2921040" cy="209088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79" name="PlaceHolder 2"/>
          <p:cNvSpPr>
            <a:spLocks noGrp="1"/>
          </p:cNvSpPr>
          <p:nvPr>
            <p:ph type="subTitle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81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4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2000" cy="58503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9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90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93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94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97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98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00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01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05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06" name="PlaceHolder 5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08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2921040" cy="209088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09" name="PlaceHolder 3"/>
          <p:cNvSpPr>
            <a:spLocks noGrp="1"/>
          </p:cNvSpPr>
          <p:nvPr>
            <p:ph type="body"/>
          </p:nvPr>
        </p:nvSpPr>
        <p:spPr>
          <a:xfrm>
            <a:off x="3571560" y="1768680"/>
            <a:ext cx="2921040" cy="209088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0" name="PlaceHolder 4"/>
          <p:cNvSpPr>
            <a:spLocks noGrp="1"/>
          </p:cNvSpPr>
          <p:nvPr>
            <p:ph type="body"/>
          </p:nvPr>
        </p:nvSpPr>
        <p:spPr>
          <a:xfrm>
            <a:off x="6639120" y="1768680"/>
            <a:ext cx="2921040" cy="209088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1" name="PlaceHolder 5"/>
          <p:cNvSpPr>
            <a:spLocks noGrp="1"/>
          </p:cNvSpPr>
          <p:nvPr>
            <p:ph type="body"/>
          </p:nvPr>
        </p:nvSpPr>
        <p:spPr>
          <a:xfrm>
            <a:off x="504000" y="4058640"/>
            <a:ext cx="2921040" cy="209088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2" name="PlaceHolder 6"/>
          <p:cNvSpPr>
            <a:spLocks noGrp="1"/>
          </p:cNvSpPr>
          <p:nvPr>
            <p:ph type="body"/>
          </p:nvPr>
        </p:nvSpPr>
        <p:spPr>
          <a:xfrm>
            <a:off x="3571560" y="4058640"/>
            <a:ext cx="2921040" cy="209088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3" name="PlaceHolder 7"/>
          <p:cNvSpPr>
            <a:spLocks noGrp="1"/>
          </p:cNvSpPr>
          <p:nvPr>
            <p:ph type="body"/>
          </p:nvPr>
        </p:nvSpPr>
        <p:spPr>
          <a:xfrm>
            <a:off x="6639120" y="4058640"/>
            <a:ext cx="2921040" cy="209088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17" name="PlaceHolder 2"/>
          <p:cNvSpPr>
            <a:spLocks noGrp="1"/>
          </p:cNvSpPr>
          <p:nvPr>
            <p:ph type="subTitle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19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21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22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2000" cy="58503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26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27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28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30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31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32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34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35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36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38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39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41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42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43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44" name="PlaceHolder 5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46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2921040" cy="209088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47" name="PlaceHolder 3"/>
          <p:cNvSpPr>
            <a:spLocks noGrp="1"/>
          </p:cNvSpPr>
          <p:nvPr>
            <p:ph type="body"/>
          </p:nvPr>
        </p:nvSpPr>
        <p:spPr>
          <a:xfrm>
            <a:off x="3571560" y="1768680"/>
            <a:ext cx="2921040" cy="209088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48" name="PlaceHolder 4"/>
          <p:cNvSpPr>
            <a:spLocks noGrp="1"/>
          </p:cNvSpPr>
          <p:nvPr>
            <p:ph type="body"/>
          </p:nvPr>
        </p:nvSpPr>
        <p:spPr>
          <a:xfrm>
            <a:off x="6639120" y="1768680"/>
            <a:ext cx="2921040" cy="209088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49" name="PlaceHolder 5"/>
          <p:cNvSpPr>
            <a:spLocks noGrp="1"/>
          </p:cNvSpPr>
          <p:nvPr>
            <p:ph type="body"/>
          </p:nvPr>
        </p:nvSpPr>
        <p:spPr>
          <a:xfrm>
            <a:off x="504000" y="4058640"/>
            <a:ext cx="2921040" cy="209088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50" name="PlaceHolder 6"/>
          <p:cNvSpPr>
            <a:spLocks noGrp="1"/>
          </p:cNvSpPr>
          <p:nvPr>
            <p:ph type="body"/>
          </p:nvPr>
        </p:nvSpPr>
        <p:spPr>
          <a:xfrm>
            <a:off x="3571560" y="4058640"/>
            <a:ext cx="2921040" cy="209088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51" name="PlaceHolder 7"/>
          <p:cNvSpPr>
            <a:spLocks noGrp="1"/>
          </p:cNvSpPr>
          <p:nvPr>
            <p:ph type="body"/>
          </p:nvPr>
        </p:nvSpPr>
        <p:spPr>
          <a:xfrm>
            <a:off x="6639120" y="4058640"/>
            <a:ext cx="2921040" cy="209088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5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55" name="PlaceHolder 2"/>
          <p:cNvSpPr>
            <a:spLocks noGrp="1"/>
          </p:cNvSpPr>
          <p:nvPr>
            <p:ph type="subTitle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57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59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60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5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2000" cy="58503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64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65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66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68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69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70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72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73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74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76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77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79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80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81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82" name="PlaceHolder 5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2000" cy="58503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6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84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2921040" cy="209088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85" name="PlaceHolder 3"/>
          <p:cNvSpPr>
            <a:spLocks noGrp="1"/>
          </p:cNvSpPr>
          <p:nvPr>
            <p:ph type="body"/>
          </p:nvPr>
        </p:nvSpPr>
        <p:spPr>
          <a:xfrm>
            <a:off x="3571560" y="1768680"/>
            <a:ext cx="2921040" cy="209088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86" name="PlaceHolder 4"/>
          <p:cNvSpPr>
            <a:spLocks noGrp="1"/>
          </p:cNvSpPr>
          <p:nvPr>
            <p:ph type="body"/>
          </p:nvPr>
        </p:nvSpPr>
        <p:spPr>
          <a:xfrm>
            <a:off x="6639120" y="1768680"/>
            <a:ext cx="2921040" cy="209088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87" name="PlaceHolder 5"/>
          <p:cNvSpPr>
            <a:spLocks noGrp="1"/>
          </p:cNvSpPr>
          <p:nvPr>
            <p:ph type="body"/>
          </p:nvPr>
        </p:nvSpPr>
        <p:spPr>
          <a:xfrm>
            <a:off x="504000" y="4058640"/>
            <a:ext cx="2921040" cy="209088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88" name="PlaceHolder 6"/>
          <p:cNvSpPr>
            <a:spLocks noGrp="1"/>
          </p:cNvSpPr>
          <p:nvPr>
            <p:ph type="body"/>
          </p:nvPr>
        </p:nvSpPr>
        <p:spPr>
          <a:xfrm>
            <a:off x="3571560" y="4058640"/>
            <a:ext cx="2921040" cy="209088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89" name="PlaceHolder 7"/>
          <p:cNvSpPr>
            <a:spLocks noGrp="1"/>
          </p:cNvSpPr>
          <p:nvPr>
            <p:ph type="body"/>
          </p:nvPr>
        </p:nvSpPr>
        <p:spPr>
          <a:xfrm>
            <a:off x="6639120" y="4058640"/>
            <a:ext cx="2921040" cy="209088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3.png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36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1.xml"/><Relationship Id="rId8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48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image" Target="../media/image5.png"/><Relationship Id="rId3" Type="http://schemas.openxmlformats.org/officeDocument/2006/relationships/slideLayout" Target="../slideLayouts/slideLayout49.xml"/><Relationship Id="rId4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57.xml"/><Relationship Id="rId12" Type="http://schemas.openxmlformats.org/officeDocument/2006/relationships/slideLayout" Target="../slideLayouts/slideLayout58.xml"/><Relationship Id="rId13" Type="http://schemas.openxmlformats.org/officeDocument/2006/relationships/slideLayout" Target="../slideLayouts/slideLayout59.xml"/><Relationship Id="rId14" Type="http://schemas.openxmlformats.org/officeDocument/2006/relationships/slideLayout" Target="../slideLayouts/slideLayout60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99" r:id="rId14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153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  <p:sldLayoutId id="2147483712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slideLayout" Target="../slideLayouts/slideLayout25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7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slideLayout" Target="../slideLayouts/slideLayout49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image" Target="../media/image15.jpeg"/><Relationship Id="rId3" Type="http://schemas.openxmlformats.org/officeDocument/2006/relationships/image" Target="../media/image16.jpeg"/><Relationship Id="rId4" Type="http://schemas.openxmlformats.org/officeDocument/2006/relationships/image" Target="../media/image17.jpeg"/><Relationship Id="rId5" Type="http://schemas.openxmlformats.org/officeDocument/2006/relationships/image" Target="../media/image18.jpeg"/><Relationship Id="rId6" Type="http://schemas.openxmlformats.org/officeDocument/2006/relationships/image" Target="../media/image19.jpeg"/><Relationship Id="rId7" Type="http://schemas.openxmlformats.org/officeDocument/2006/relationships/image" Target="../media/image20.jpeg"/><Relationship Id="rId8" Type="http://schemas.openxmlformats.org/officeDocument/2006/relationships/image" Target="../media/image21.jpeg"/><Relationship Id="rId9" Type="http://schemas.openxmlformats.org/officeDocument/2006/relationships/slideLayout" Target="../slideLayouts/slideLayout25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22.jpeg"/><Relationship Id="rId2" Type="http://schemas.openxmlformats.org/officeDocument/2006/relationships/slideLayout" Target="../slideLayouts/slideLayout49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7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CustomShape 1"/>
          <p:cNvSpPr/>
          <p:nvPr/>
        </p:nvSpPr>
        <p:spPr>
          <a:xfrm>
            <a:off x="504000" y="493200"/>
            <a:ext cx="9071280" cy="610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spAutoFit/>
          </a:bodyPr>
          <a:p>
            <a:pPr algn="ctr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b="0" lang="ru-RU" sz="2000" spc="-1" strike="noStrike">
                <a:solidFill>
                  <a:srgbClr val="000000"/>
                </a:solidFill>
                <a:latin typeface="Arial"/>
                <a:ea typeface="DejaVu Sans"/>
              </a:rPr>
              <a:t>Фестиваль учебно - исследовательских работ младших школьников</a:t>
            </a:r>
            <a:br/>
            <a:r>
              <a:rPr b="0" lang="ru-RU" sz="2000" spc="-1" strike="noStrike">
                <a:solidFill>
                  <a:srgbClr val="000000"/>
                </a:solidFill>
                <a:latin typeface="Arial"/>
                <a:ea typeface="DejaVu Sans"/>
              </a:rPr>
              <a:t> «Мои первые открытия» («Эврикоша»)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191" name="CustomShape 2"/>
          <p:cNvSpPr/>
          <p:nvPr/>
        </p:nvSpPr>
        <p:spPr>
          <a:xfrm>
            <a:off x="504000" y="1152000"/>
            <a:ext cx="9071280" cy="5000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normAutofit/>
          </a:bodyPr>
          <a:p>
            <a:pPr>
              <a:lnSpc>
                <a:spcPct val="100000"/>
              </a:lnSpc>
              <a:spcBef>
                <a:spcPts val="1417"/>
              </a:spcBef>
            </a:pPr>
            <a:endParaRPr b="0" lang="ru-RU" sz="1800" spc="-1" strike="noStrike">
              <a:latin typeface="Arial"/>
            </a:endParaRPr>
          </a:p>
          <a:p>
            <a:pPr marL="432000" indent="-32328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  <a:ea typeface="DejaVu Sans"/>
              </a:rPr>
              <a:t>        </a:t>
            </a:r>
            <a:r>
              <a:rPr b="0" lang="ru-RU" sz="4400" spc="-1" strike="noStrike">
                <a:solidFill>
                  <a:srgbClr val="000000"/>
                </a:solidFill>
                <a:latin typeface="Arial"/>
                <a:ea typeface="DejaVu Sans"/>
              </a:rPr>
              <a:t>Ноль отходов в семье.</a:t>
            </a:r>
            <a:endParaRPr b="0" lang="ru-RU" sz="4400" spc="-1" strike="noStrike">
              <a:latin typeface="Arial"/>
            </a:endParaRPr>
          </a:p>
          <a:p>
            <a:pPr marL="432000" indent="-32328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4400" spc="-1" strike="noStrike">
                <a:solidFill>
                  <a:srgbClr val="000000"/>
                </a:solidFill>
                <a:latin typeface="Arial"/>
                <a:ea typeface="DejaVu Sans"/>
              </a:rPr>
              <a:t>               </a:t>
            </a:r>
            <a:r>
              <a:rPr b="0" lang="ru-RU" sz="4400" spc="-1" strike="noStrike">
                <a:solidFill>
                  <a:srgbClr val="000000"/>
                </a:solidFill>
                <a:latin typeface="Arial"/>
                <a:ea typeface="DejaVu Sans"/>
              </a:rPr>
              <a:t>Это реально?!</a:t>
            </a:r>
            <a:endParaRPr b="0" lang="ru-RU" sz="4400" spc="-1" strike="noStrike">
              <a:latin typeface="Arial"/>
            </a:endParaRPr>
          </a:p>
          <a:p>
            <a:pPr marL="432000" indent="-32328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                              </a:t>
            </a:r>
            <a:r>
              <a:rPr b="0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(Направление «Природа в жизни людей»)</a:t>
            </a:r>
            <a:endParaRPr b="0" lang="ru-RU" sz="1800" spc="-1" strike="noStrike">
              <a:latin typeface="Arial"/>
            </a:endParaRPr>
          </a:p>
          <a:p>
            <a:pPr marL="432000" indent="-32328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  <a:ea typeface="DejaVu Sans"/>
              </a:rPr>
              <a:t>                                                                                         </a:t>
            </a:r>
            <a:endParaRPr b="0" lang="ru-RU" sz="1600" spc="-1" strike="noStrike">
              <a:latin typeface="Arial"/>
            </a:endParaRPr>
          </a:p>
          <a:p>
            <a:pPr marL="432000" indent="-323280">
              <a:lnSpc>
                <a:spcPct val="115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  <a:ea typeface="DejaVu Sans"/>
              </a:rPr>
              <a:t>                                                                                                </a:t>
            </a:r>
            <a:endParaRPr b="0" lang="ru-RU" sz="1600" spc="-1" strike="noStrike">
              <a:latin typeface="Arial"/>
            </a:endParaRPr>
          </a:p>
          <a:p>
            <a:pPr marL="432000" indent="-323280">
              <a:lnSpc>
                <a:spcPct val="115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  <a:ea typeface="DejaVu Sans"/>
              </a:rPr>
              <a:t>                                                                                                </a:t>
            </a:r>
            <a:r>
              <a:rPr b="0" lang="ru-RU" sz="1600" spc="-1" strike="noStrike">
                <a:solidFill>
                  <a:srgbClr val="000000"/>
                </a:solidFill>
                <a:latin typeface="Arial"/>
                <a:ea typeface="DejaVu Sans"/>
              </a:rPr>
              <a:t>Работу выполнила </a:t>
            </a:r>
            <a:endParaRPr b="0" lang="ru-RU" sz="1600" spc="-1" strike="noStrike">
              <a:latin typeface="Arial"/>
            </a:endParaRPr>
          </a:p>
          <a:p>
            <a:pPr marL="432000" indent="-323280">
              <a:lnSpc>
                <a:spcPct val="115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  <a:ea typeface="DejaVu Sans"/>
              </a:rPr>
              <a:t>                                                                                                </a:t>
            </a:r>
            <a:r>
              <a:rPr b="0" lang="ru-RU" sz="1600" spc="-1" strike="noStrike">
                <a:solidFill>
                  <a:srgbClr val="000000"/>
                </a:solidFill>
                <a:latin typeface="Arial"/>
                <a:ea typeface="DejaVu Sans"/>
              </a:rPr>
              <a:t>ученица 4 А класса </a:t>
            </a:r>
            <a:endParaRPr b="0" lang="ru-RU" sz="1600" spc="-1" strike="noStrike">
              <a:latin typeface="Arial"/>
            </a:endParaRPr>
          </a:p>
          <a:p>
            <a:pPr marL="432000" indent="-323280">
              <a:lnSpc>
                <a:spcPct val="115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  <a:ea typeface="DejaVu Sans"/>
              </a:rPr>
              <a:t>                                                                                                </a:t>
            </a:r>
            <a:r>
              <a:rPr b="0" lang="ru-RU" sz="1600" spc="-1" strike="noStrike">
                <a:solidFill>
                  <a:srgbClr val="000000"/>
                </a:solidFill>
                <a:latin typeface="Arial"/>
                <a:ea typeface="DejaVu Sans"/>
              </a:rPr>
              <a:t>МОУ «Лицей №1»</a:t>
            </a:r>
            <a:endParaRPr b="0" lang="ru-RU" sz="1600" spc="-1" strike="noStrike">
              <a:latin typeface="Arial"/>
            </a:endParaRPr>
          </a:p>
          <a:p>
            <a:pPr marL="432000" indent="-323280">
              <a:lnSpc>
                <a:spcPct val="115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  <a:ea typeface="DejaVu Sans"/>
              </a:rPr>
              <a:t>                                                                                                </a:t>
            </a:r>
            <a:r>
              <a:rPr b="0" lang="ru-RU" sz="1600" spc="-1" strike="noStrike">
                <a:solidFill>
                  <a:srgbClr val="000000"/>
                </a:solidFill>
                <a:latin typeface="Arial"/>
                <a:ea typeface="DejaVu Sans"/>
              </a:rPr>
              <a:t>Муравьёва Юнна</a:t>
            </a:r>
            <a:endParaRPr b="0" lang="ru-RU" sz="1600" spc="-1" strike="noStrike">
              <a:latin typeface="Arial"/>
            </a:endParaRPr>
          </a:p>
          <a:p>
            <a:pPr>
              <a:lnSpc>
                <a:spcPct val="115000"/>
              </a:lnSpc>
            </a:pPr>
            <a:endParaRPr b="0" lang="ru-RU" sz="1600" spc="-1" strike="noStrike">
              <a:latin typeface="Arial"/>
            </a:endParaRPr>
          </a:p>
          <a:p>
            <a:pPr marL="432000" indent="-323280">
              <a:lnSpc>
                <a:spcPct val="115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  <a:ea typeface="DejaVu Sans"/>
              </a:rPr>
              <a:t>                                                                                        </a:t>
            </a:r>
            <a:r>
              <a:rPr b="0" lang="ru-RU" sz="1600" spc="-1" strike="noStrike">
                <a:solidFill>
                  <a:srgbClr val="000000"/>
                </a:solidFill>
                <a:latin typeface="Arial"/>
                <a:ea typeface="DejaVu Sans"/>
              </a:rPr>
              <a:t>Кл. Руководитель: Кудрявцева Д. А.</a:t>
            </a:r>
            <a:endParaRPr b="0" lang="ru-RU" sz="1600" spc="-1" strike="noStrike">
              <a:latin typeface="Arial"/>
            </a:endParaRPr>
          </a:p>
          <a:p>
            <a:pPr>
              <a:lnSpc>
                <a:spcPct val="115000"/>
              </a:lnSpc>
            </a:pPr>
            <a:endParaRPr b="0" lang="ru-RU" sz="16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1417"/>
              </a:spcBef>
            </a:pPr>
            <a:endParaRPr b="0" lang="ru-RU" sz="1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CustomShape 1"/>
          <p:cNvSpPr/>
          <p:nvPr/>
        </p:nvSpPr>
        <p:spPr>
          <a:xfrm>
            <a:off x="504000" y="493200"/>
            <a:ext cx="9071280" cy="609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spAutoFit/>
          </a:bodyPr>
          <a:p>
            <a:pPr algn="ctr">
              <a:lnSpc>
                <a:spcPct val="100000"/>
              </a:lnSpc>
            </a:pPr>
            <a:r>
              <a:rPr b="0" lang="ru-RU" sz="4000" spc="-1" strike="noStrike">
                <a:solidFill>
                  <a:srgbClr val="000000"/>
                </a:solidFill>
                <a:latin typeface="Arial"/>
                <a:ea typeface="DejaVu Sans"/>
              </a:rPr>
              <a:t>Вывод</a:t>
            </a:r>
            <a:endParaRPr b="0" lang="ru-RU" sz="4000" spc="-1" strike="noStrike">
              <a:latin typeface="Arial"/>
            </a:endParaRPr>
          </a:p>
        </p:txBody>
      </p:sp>
      <p:sp>
        <p:nvSpPr>
          <p:cNvPr id="224" name="CustomShape 2"/>
          <p:cNvSpPr/>
          <p:nvPr/>
        </p:nvSpPr>
        <p:spPr>
          <a:xfrm rot="1200">
            <a:off x="502200" y="1152000"/>
            <a:ext cx="9071280" cy="5000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normAutofit/>
          </a:bodyPr>
          <a:p>
            <a:pPr>
              <a:lnSpc>
                <a:spcPct val="100000"/>
              </a:lnSpc>
              <a:spcBef>
                <a:spcPts val="1417"/>
              </a:spcBef>
            </a:pPr>
            <a:endParaRPr b="0" lang="ru-RU" sz="1800" spc="-1" strike="noStrike">
              <a:latin typeface="Arial"/>
            </a:endParaRPr>
          </a:p>
          <a:p>
            <a:pPr>
              <a:lnSpc>
                <a:spcPct val="115000"/>
              </a:lnSpc>
              <a:spcBef>
                <a:spcPts val="1417"/>
              </a:spcBef>
            </a:pPr>
            <a:r>
              <a:rPr b="0" lang="ru-RU" sz="2400" spc="-1" strike="noStrike">
                <a:solidFill>
                  <a:srgbClr val="000000"/>
                </a:solidFill>
                <a:latin typeface="Times New Roman CYR"/>
                <a:ea typeface="Times New Roman CYR"/>
              </a:rPr>
              <a:t>  </a:t>
            </a:r>
            <a:r>
              <a:rPr b="0" lang="ru-RU" sz="2400" spc="-1" strike="noStrike">
                <a:solidFill>
                  <a:srgbClr val="000000"/>
                </a:solidFill>
                <a:latin typeface="Times New Roman CYR"/>
                <a:ea typeface="Times New Roman CYR"/>
              </a:rPr>
              <a:t>-   В процессе исследовательской работы  я убедилась, что жить и не производить мусор практически нельзя, но постараться максимально сократить его можно  и необходимо.  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15000"/>
              </a:lnSpc>
              <a:spcBef>
                <a:spcPts val="1417"/>
              </a:spcBef>
            </a:pPr>
            <a:r>
              <a:rPr b="0" lang="ru-RU" sz="2400" spc="-1" strike="noStrike">
                <a:solidFill>
                  <a:srgbClr val="000000"/>
                </a:solidFill>
                <a:latin typeface="Times New Roman CYR"/>
                <a:ea typeface="Times New Roman CYR"/>
              </a:rPr>
              <a:t>              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15000"/>
              </a:lnSpc>
              <a:spcBef>
                <a:spcPts val="1417"/>
              </a:spcBef>
            </a:pPr>
            <a:r>
              <a:rPr b="0" lang="ru-RU" sz="2400" spc="-1" strike="noStrike">
                <a:solidFill>
                  <a:srgbClr val="000000"/>
                </a:solidFill>
                <a:latin typeface="Times New Roman CYR"/>
                <a:ea typeface="Times New Roman CYR"/>
              </a:rPr>
              <a:t>  </a:t>
            </a:r>
            <a:r>
              <a:rPr b="0" lang="ru-RU" sz="2400" spc="-1" strike="noStrike">
                <a:solidFill>
                  <a:srgbClr val="000000"/>
                </a:solidFill>
                <a:latin typeface="Times New Roman CYR"/>
                <a:ea typeface="Times New Roman CYR"/>
              </a:rPr>
              <a:t>-  Данную работу я считаю начальным этапом и хорошим стимулом для перехода моей семьи к экожизни. Сформулированные правила    помогут нам быть защитниками и помощниками природы.                       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1417"/>
              </a:spcBef>
            </a:pP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1417"/>
              </a:spcBef>
            </a:pPr>
            <a:endParaRPr b="0" lang="ru-RU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9" dur="indefinite" restart="never" nodeType="tmRoot">
          <p:childTnLst>
            <p:seq>
              <p:cTn id="20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CustomShape 1"/>
          <p:cNvSpPr/>
          <p:nvPr/>
        </p:nvSpPr>
        <p:spPr>
          <a:xfrm>
            <a:off x="432000" y="223560"/>
            <a:ext cx="9068400" cy="5605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normAutofit/>
          </a:bodyPr>
          <a:p>
            <a:pPr>
              <a:lnSpc>
                <a:spcPct val="100000"/>
              </a:lnSpc>
            </a:pPr>
            <a:r>
              <a:rPr b="1" lang="ru-RU" sz="2600" spc="-1" strike="noStrike">
                <a:solidFill>
                  <a:srgbClr val="000000"/>
                </a:solidFill>
                <a:latin typeface="Arial"/>
                <a:ea typeface="DejaVu Sans"/>
              </a:rPr>
              <a:t>Цель:</a:t>
            </a:r>
            <a:r>
              <a:rPr b="0" lang="ru-RU" sz="2600" spc="-1" strike="noStrike">
                <a:solidFill>
                  <a:srgbClr val="000000"/>
                </a:solidFill>
                <a:latin typeface="Arial"/>
                <a:ea typeface="DejaVu Sans"/>
              </a:rPr>
              <a:t> сокращение отходов в нашей семье, переход на раздельный сбор мусора.</a:t>
            </a:r>
            <a:endParaRPr b="0" lang="ru-RU" sz="2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2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600" spc="-1" strike="noStrike">
                <a:solidFill>
                  <a:srgbClr val="000000"/>
                </a:solidFill>
                <a:latin typeface="Arial"/>
                <a:ea typeface="DejaVu Sans"/>
              </a:rPr>
              <a:t>Задачи:</a:t>
            </a:r>
            <a:endParaRPr b="0" lang="ru-RU" sz="2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600" spc="-1" strike="noStrike">
                <a:solidFill>
                  <a:srgbClr val="000000"/>
                </a:solidFill>
                <a:latin typeface="Arial"/>
                <a:ea typeface="DejaVu Sans"/>
              </a:rPr>
              <a:t>1. изучить опыт экоактивистов;</a:t>
            </a:r>
            <a:endParaRPr b="0" lang="ru-RU" sz="2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600" spc="-1" strike="noStrike">
                <a:solidFill>
                  <a:srgbClr val="000000"/>
                </a:solidFill>
                <a:latin typeface="Arial"/>
                <a:ea typeface="DejaVu Sans"/>
              </a:rPr>
              <a:t>2. проанализировать состав бытовых отходов семьи;</a:t>
            </a:r>
            <a:endParaRPr b="0" lang="ru-RU" sz="2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600" spc="-1" strike="noStrike">
                <a:solidFill>
                  <a:srgbClr val="000000"/>
                </a:solidFill>
                <a:latin typeface="Arial"/>
                <a:ea typeface="DejaVu Sans"/>
              </a:rPr>
              <a:t>3. сформулировать правила экологичного образа жизни нашей семьи;</a:t>
            </a:r>
            <a:endParaRPr b="0" lang="ru-RU" sz="2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600" spc="-1" strike="noStrike">
                <a:solidFill>
                  <a:srgbClr val="000000"/>
                </a:solidFill>
                <a:latin typeface="Arial"/>
                <a:ea typeface="DejaVu Sans"/>
              </a:rPr>
              <a:t>4. минимизировать количество мусора;</a:t>
            </a:r>
            <a:endParaRPr b="0" lang="ru-RU" sz="2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600" spc="-1" strike="noStrike">
                <a:solidFill>
                  <a:srgbClr val="000000"/>
                </a:solidFill>
                <a:latin typeface="Arial"/>
                <a:ea typeface="DejaVu Sans"/>
              </a:rPr>
              <a:t>5. сделать выводы и составить экопамятку для жителей Древлянки.</a:t>
            </a:r>
            <a:endParaRPr b="0" lang="ru-RU" sz="2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2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600" spc="-1" strike="noStrike">
                <a:solidFill>
                  <a:srgbClr val="000000"/>
                </a:solidFill>
                <a:latin typeface="Arial"/>
                <a:ea typeface="DejaVu Sans"/>
              </a:rPr>
              <a:t>Гипотеза:</a:t>
            </a:r>
            <a:r>
              <a:rPr b="0" lang="ru-RU" sz="2600" spc="-1" strike="noStrike">
                <a:solidFill>
                  <a:srgbClr val="000000"/>
                </a:solidFill>
                <a:latin typeface="Arial"/>
                <a:ea typeface="DejaVu Sans"/>
              </a:rPr>
              <a:t> если соблюдать правила экоактивиста, </a:t>
            </a:r>
            <a:endParaRPr b="0" lang="ru-RU" sz="2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600" spc="-1" strike="noStrike">
                <a:solidFill>
                  <a:srgbClr val="000000"/>
                </a:solidFill>
                <a:latin typeface="Arial"/>
                <a:ea typeface="DejaVu Sans"/>
              </a:rPr>
              <a:t>можно сократить количество мусора в семье.</a:t>
            </a:r>
            <a:endParaRPr b="0" lang="ru-RU" sz="2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" dur="indefinite" restart="never" nodeType="tmRoot">
          <p:childTnLst>
            <p:seq>
              <p:cTn id="4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CustomShape 1"/>
          <p:cNvSpPr/>
          <p:nvPr/>
        </p:nvSpPr>
        <p:spPr>
          <a:xfrm>
            <a:off x="504000" y="596520"/>
            <a:ext cx="9068400" cy="669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spAutoFit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Arial"/>
                <a:ea typeface="DejaVu Sans"/>
              </a:rPr>
              <a:t>Экоактивисты Петрозаводска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194" name="CustomShape 2"/>
          <p:cNvSpPr/>
          <p:nvPr/>
        </p:nvSpPr>
        <p:spPr>
          <a:xfrm>
            <a:off x="504000" y="1769760"/>
            <a:ext cx="9068400" cy="4381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95" name="" descr=""/>
          <p:cNvPicPr/>
          <p:nvPr/>
        </p:nvPicPr>
        <p:blipFill>
          <a:blip r:embed="rId1"/>
          <a:stretch/>
        </p:blipFill>
        <p:spPr>
          <a:xfrm>
            <a:off x="519840" y="1622520"/>
            <a:ext cx="4087440" cy="2450880"/>
          </a:xfrm>
          <a:prstGeom prst="rect">
            <a:avLst/>
          </a:prstGeom>
          <a:ln>
            <a:noFill/>
          </a:ln>
        </p:spPr>
      </p:pic>
      <p:pic>
        <p:nvPicPr>
          <p:cNvPr id="196" name="" descr=""/>
          <p:cNvPicPr/>
          <p:nvPr/>
        </p:nvPicPr>
        <p:blipFill>
          <a:blip r:embed="rId2"/>
          <a:stretch/>
        </p:blipFill>
        <p:spPr>
          <a:xfrm>
            <a:off x="5356800" y="1625760"/>
            <a:ext cx="3714480" cy="2475000"/>
          </a:xfrm>
          <a:prstGeom prst="rect">
            <a:avLst/>
          </a:prstGeom>
          <a:ln>
            <a:noFill/>
          </a:ln>
        </p:spPr>
      </p:pic>
      <p:pic>
        <p:nvPicPr>
          <p:cNvPr id="197" name="" descr=""/>
          <p:cNvPicPr/>
          <p:nvPr/>
        </p:nvPicPr>
        <p:blipFill>
          <a:blip r:embed="rId3"/>
          <a:srcRect l="22778" t="0" r="0" b="0"/>
          <a:stretch/>
        </p:blipFill>
        <p:spPr>
          <a:xfrm>
            <a:off x="1386360" y="4320000"/>
            <a:ext cx="2516760" cy="1807920"/>
          </a:xfrm>
          <a:prstGeom prst="rect">
            <a:avLst/>
          </a:prstGeom>
          <a:ln>
            <a:noFill/>
          </a:ln>
        </p:spPr>
      </p:pic>
      <p:pic>
        <p:nvPicPr>
          <p:cNvPr id="198" name="" descr=""/>
          <p:cNvPicPr/>
          <p:nvPr/>
        </p:nvPicPr>
        <p:blipFill>
          <a:blip r:embed="rId4"/>
          <a:srcRect l="11686" t="0" r="11167" b="0"/>
          <a:stretch/>
        </p:blipFill>
        <p:spPr>
          <a:xfrm>
            <a:off x="5472000" y="4393080"/>
            <a:ext cx="3092760" cy="10782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5" dur="indefinite" restart="never" nodeType="tmRoot">
          <p:childTnLst>
            <p:seq>
              <p:cTn id="6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CustomShape 1"/>
          <p:cNvSpPr/>
          <p:nvPr/>
        </p:nvSpPr>
        <p:spPr>
          <a:xfrm>
            <a:off x="504000" y="596520"/>
            <a:ext cx="9068400" cy="669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spAutoFit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Arial"/>
                <a:ea typeface="DejaVu Sans"/>
              </a:rPr>
              <a:t>Группы мусора в нашей семье: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200" name="CustomShape 2"/>
          <p:cNvSpPr/>
          <p:nvPr/>
        </p:nvSpPr>
        <p:spPr>
          <a:xfrm>
            <a:off x="504000" y="1769040"/>
            <a:ext cx="9068400" cy="4381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normAutofit/>
          </a:bodyPr>
          <a:p>
            <a:pPr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  <a:ea typeface="DejaVu Sans"/>
              </a:rPr>
              <a:t>1. пищевые отходы;</a:t>
            </a:r>
            <a:endParaRPr b="0" lang="ru-RU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  <a:ea typeface="DejaVu Sans"/>
              </a:rPr>
              <a:t>2. макулатура (бумага, картон);</a:t>
            </a:r>
            <a:endParaRPr b="0" lang="ru-RU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  <a:ea typeface="DejaVu Sans"/>
              </a:rPr>
              <a:t>3. пластик (все виды, которые можно сдать на переработку в Петрозаводске: 1,2,4,5);</a:t>
            </a:r>
            <a:endParaRPr b="0" lang="ru-RU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  <a:ea typeface="DejaVu Sans"/>
              </a:rPr>
              <a:t>4. металл (фольга, крышки, консервные банки);</a:t>
            </a:r>
            <a:endParaRPr b="0" lang="ru-RU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  <a:ea typeface="DejaVu Sans"/>
              </a:rPr>
              <a:t>5. другие отходы.</a:t>
            </a:r>
            <a:endParaRPr b="0" lang="ru-RU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7" dur="indefinite" restart="never" nodeType="tmRoot">
          <p:childTnLst>
            <p:seq>
              <p:cTn id="8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CustomShape 1"/>
          <p:cNvSpPr/>
          <p:nvPr/>
        </p:nvSpPr>
        <p:spPr>
          <a:xfrm>
            <a:off x="504000" y="596520"/>
            <a:ext cx="9068400" cy="669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spAutoFit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Arial"/>
                <a:ea typeface="DejaVu Sans"/>
              </a:rPr>
              <a:t>Сортировка отходов из пластика</a:t>
            </a:r>
            <a:endParaRPr b="0" lang="ru-RU" sz="4400" spc="-1" strike="noStrike">
              <a:latin typeface="Arial"/>
            </a:endParaRPr>
          </a:p>
        </p:txBody>
      </p:sp>
      <p:graphicFrame>
        <p:nvGraphicFramePr>
          <p:cNvPr id="202" name="Table 2"/>
          <p:cNvGraphicFramePr/>
          <p:nvPr/>
        </p:nvGraphicFramePr>
        <p:xfrm>
          <a:off x="504000" y="1769040"/>
          <a:ext cx="9071280" cy="4161960"/>
        </p:xfrm>
        <a:graphic>
          <a:graphicData uri="http://schemas.openxmlformats.org/drawingml/2006/table">
            <a:tbl>
              <a:tblPr/>
              <a:tblGrid>
                <a:gridCol w="3023640"/>
                <a:gridCol w="3023640"/>
                <a:gridCol w="3024360"/>
              </a:tblGrid>
              <a:tr h="503280">
                <a:tc>
                  <a:txBody>
                    <a:bodyPr lIns="90000" rIns="90000">
                      <a:noAutofit/>
                    </a:bodyPr>
                    <a:p>
                      <a:pPr algn="ctr">
                        <a:lnSpc>
                          <a:spcPct val="150000"/>
                        </a:lnSpc>
                      </a:pPr>
                      <a:r>
                        <a:rPr b="1" lang="ru-RU" sz="1800" spc="-1" strike="noStrike">
                          <a:latin typeface="Times New Roman"/>
                        </a:rPr>
                        <a:t>Вид упаковки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 lIns="90000" rIns="9000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latin typeface="Times New Roman"/>
                        </a:rPr>
                        <a:t>Обозначение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 lIns="90000" rIns="9000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latin typeface="Times New Roman"/>
                        </a:rPr>
                        <a:t>Примеры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</a:tr>
              <a:tr h="914760">
                <a:tc>
                  <a:txBody>
                    <a:bodyPr lIns="90000" rIns="90000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latin typeface="Times New Roman"/>
                        </a:rPr>
                        <a:t>Пластик №1 PET </a:t>
                      </a:r>
                      <a:endParaRPr b="0" lang="ru-RU" sz="1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latin typeface="Times New Roman"/>
                        </a:rPr>
                        <a:t>Бутылки из-под воды, лимонада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</a:tr>
              <a:tr h="914760">
                <a:tc>
                  <a:txBody>
                    <a:bodyPr lIns="90000" rIns="90000">
                      <a:noAutofit/>
                    </a:bodyPr>
                    <a:p>
                      <a:pPr>
                        <a:lnSpc>
                          <a:spcPct val="150000"/>
                        </a:lnSpc>
                      </a:pPr>
                      <a:r>
                        <a:rPr b="0" lang="ru-RU" sz="1800" spc="-1" strike="noStrike">
                          <a:latin typeface="Times New Roman"/>
                        </a:rPr>
                        <a:t>Пластик №2 HDPE</a:t>
                      </a:r>
                      <a:endParaRPr b="0" lang="ru-RU" sz="1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latin typeface="Times New Roman"/>
                        </a:rPr>
                        <a:t>Упаковка от бытовой химии, от питьевых йогуртов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</a:tr>
              <a:tr h="914760">
                <a:tc>
                  <a:txBody>
                    <a:bodyPr lIns="90000" rIns="90000">
                      <a:noAutofit/>
                    </a:bodyPr>
                    <a:p>
                      <a:pPr>
                        <a:lnSpc>
                          <a:spcPct val="150000"/>
                        </a:lnSpc>
                      </a:pPr>
                      <a:r>
                        <a:rPr b="0" lang="ru-RU" sz="1800" spc="-1" strike="noStrike">
                          <a:latin typeface="Times New Roman"/>
                        </a:rPr>
                        <a:t>Пластик №4 LDPE</a:t>
                      </a:r>
                      <a:endParaRPr b="0" lang="ru-RU" sz="1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latin typeface="Times New Roman"/>
                        </a:rPr>
                        <a:t>Упаковка от туалетной бумаги, плотная пленка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</a:tr>
              <a:tr h="914760">
                <a:tc>
                  <a:txBody>
                    <a:bodyPr lIns="90000" rIns="90000">
                      <a:noAutofit/>
                    </a:bodyPr>
                    <a:p>
                      <a:pPr>
                        <a:lnSpc>
                          <a:spcPct val="150000"/>
                        </a:lnSpc>
                      </a:pPr>
                      <a:r>
                        <a:rPr b="0" lang="ru-RU" sz="1800" spc="-1" strike="noStrike">
                          <a:latin typeface="Times New Roman"/>
                        </a:rPr>
                        <a:t>Пластик №5 PP</a:t>
                      </a:r>
                      <a:endParaRPr b="0" lang="ru-RU" sz="1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latin typeface="Times New Roman"/>
                        </a:rPr>
                        <a:t>Упаковка от бытовой химии, кисломолочных продуктов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</a:tr>
            </a:tbl>
          </a:graphicData>
        </a:graphic>
      </p:graphicFrame>
      <p:pic>
        <p:nvPicPr>
          <p:cNvPr id="203" name="" descr=""/>
          <p:cNvPicPr/>
          <p:nvPr/>
        </p:nvPicPr>
        <p:blipFill>
          <a:blip r:embed="rId1"/>
          <a:stretch/>
        </p:blipFill>
        <p:spPr>
          <a:xfrm>
            <a:off x="4680000" y="2376000"/>
            <a:ext cx="644760" cy="644760"/>
          </a:xfrm>
          <a:prstGeom prst="rect">
            <a:avLst/>
          </a:prstGeom>
          <a:ln>
            <a:noFill/>
          </a:ln>
        </p:spPr>
      </p:pic>
      <p:pic>
        <p:nvPicPr>
          <p:cNvPr id="204" name="" descr=""/>
          <p:cNvPicPr/>
          <p:nvPr/>
        </p:nvPicPr>
        <p:blipFill>
          <a:blip r:embed="rId2"/>
          <a:stretch/>
        </p:blipFill>
        <p:spPr>
          <a:xfrm>
            <a:off x="4752000" y="3312000"/>
            <a:ext cx="561240" cy="561240"/>
          </a:xfrm>
          <a:prstGeom prst="rect">
            <a:avLst/>
          </a:prstGeom>
          <a:ln>
            <a:noFill/>
          </a:ln>
        </p:spPr>
      </p:pic>
      <p:pic>
        <p:nvPicPr>
          <p:cNvPr id="205" name="" descr=""/>
          <p:cNvPicPr/>
          <p:nvPr/>
        </p:nvPicPr>
        <p:blipFill>
          <a:blip r:embed="rId3"/>
          <a:stretch/>
        </p:blipFill>
        <p:spPr>
          <a:xfrm>
            <a:off x="4750200" y="4318200"/>
            <a:ext cx="574560" cy="574560"/>
          </a:xfrm>
          <a:prstGeom prst="rect">
            <a:avLst/>
          </a:prstGeom>
          <a:ln>
            <a:noFill/>
          </a:ln>
        </p:spPr>
      </p:pic>
      <p:pic>
        <p:nvPicPr>
          <p:cNvPr id="206" name="" descr=""/>
          <p:cNvPicPr/>
          <p:nvPr/>
        </p:nvPicPr>
        <p:blipFill>
          <a:blip r:embed="rId4"/>
          <a:stretch/>
        </p:blipFill>
        <p:spPr>
          <a:xfrm>
            <a:off x="4824000" y="5040000"/>
            <a:ext cx="491040" cy="5832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9" dur="indefinite" restart="never" nodeType="tmRoot">
          <p:childTnLst>
            <p:seq>
              <p:cTn id="10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CustomShape 1"/>
          <p:cNvSpPr/>
          <p:nvPr/>
        </p:nvSpPr>
        <p:spPr>
          <a:xfrm>
            <a:off x="504360" y="426600"/>
            <a:ext cx="9068400" cy="669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spAutoFit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Arial"/>
                <a:ea typeface="DejaVu Sans"/>
              </a:rPr>
              <a:t>Правила экожизни нашей семьи: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208" name="CustomShape 2"/>
          <p:cNvSpPr/>
          <p:nvPr/>
        </p:nvSpPr>
        <p:spPr>
          <a:xfrm>
            <a:off x="522000" y="1320840"/>
            <a:ext cx="9068400" cy="4193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09" name="CustomShape 3"/>
          <p:cNvSpPr/>
          <p:nvPr/>
        </p:nvSpPr>
        <p:spPr>
          <a:xfrm>
            <a:off x="754920" y="1267920"/>
            <a:ext cx="8674560" cy="5451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  <a:ea typeface="DejaVu Sans"/>
              </a:rPr>
              <a:t>1. Ходить в магазин с многоразовой сумкой.</a:t>
            </a:r>
            <a:endParaRPr b="0" lang="ru-RU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  <a:ea typeface="DejaVu Sans"/>
              </a:rPr>
              <a:t>2. Заменить одноразовые салфетки на многоразовые матерчатые.</a:t>
            </a:r>
            <a:endParaRPr b="0" lang="ru-RU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  <a:ea typeface="DejaVu Sans"/>
              </a:rPr>
              <a:t>3. Использовать многоразовые бутылки для воды.</a:t>
            </a:r>
            <a:endParaRPr b="0" lang="ru-RU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  <a:ea typeface="DejaVu Sans"/>
              </a:rPr>
              <a:t>4. Завести контейнер для использованных батареек.</a:t>
            </a:r>
            <a:endParaRPr b="0" lang="ru-RU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  <a:ea typeface="DejaVu Sans"/>
              </a:rPr>
              <a:t>5. Собирать дома мусор раздельно. </a:t>
            </a:r>
            <a:endParaRPr b="0" lang="ru-RU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  <a:ea typeface="DejaVu Sans"/>
              </a:rPr>
              <a:t>6. Отказываться от упаковки, когда это возможно.</a:t>
            </a:r>
            <a:endParaRPr b="0" lang="ru-RU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  <a:ea typeface="DejaVu Sans"/>
              </a:rPr>
              <a:t>7. Потреблять разумно.</a:t>
            </a:r>
            <a:endParaRPr b="0" lang="ru-RU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1" dur="indefinite" restart="never" nodeType="tmRoot">
          <p:childTnLst>
            <p:seq>
              <p:cTn id="12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CustomShape 1"/>
          <p:cNvSpPr/>
          <p:nvPr/>
        </p:nvSpPr>
        <p:spPr>
          <a:xfrm>
            <a:off x="504000" y="596520"/>
            <a:ext cx="9068400" cy="669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spAutoFit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Arial"/>
                <a:ea typeface="DejaVu Sans"/>
              </a:rPr>
              <a:t>Наши экомероприятия</a:t>
            </a:r>
            <a:endParaRPr b="0" lang="ru-RU" sz="4400" spc="-1" strike="noStrike">
              <a:latin typeface="Arial"/>
            </a:endParaRPr>
          </a:p>
        </p:txBody>
      </p:sp>
      <p:pic>
        <p:nvPicPr>
          <p:cNvPr id="211" name="" descr=""/>
          <p:cNvPicPr/>
          <p:nvPr/>
        </p:nvPicPr>
        <p:blipFill>
          <a:blip r:embed="rId1"/>
          <a:stretch/>
        </p:blipFill>
        <p:spPr>
          <a:xfrm>
            <a:off x="288000" y="1656000"/>
            <a:ext cx="3355200" cy="4967640"/>
          </a:xfrm>
          <a:prstGeom prst="rect">
            <a:avLst/>
          </a:prstGeom>
          <a:ln>
            <a:noFill/>
          </a:ln>
        </p:spPr>
      </p:pic>
      <p:pic>
        <p:nvPicPr>
          <p:cNvPr id="212" name="" descr=""/>
          <p:cNvPicPr/>
          <p:nvPr/>
        </p:nvPicPr>
        <p:blipFill>
          <a:blip r:embed="rId2"/>
          <a:stretch/>
        </p:blipFill>
        <p:spPr>
          <a:xfrm>
            <a:off x="4464000" y="1548720"/>
            <a:ext cx="2447640" cy="1618920"/>
          </a:xfrm>
          <a:prstGeom prst="rect">
            <a:avLst/>
          </a:prstGeom>
          <a:ln>
            <a:noFill/>
          </a:ln>
        </p:spPr>
      </p:pic>
      <p:pic>
        <p:nvPicPr>
          <p:cNvPr id="213" name="" descr=""/>
          <p:cNvPicPr/>
          <p:nvPr/>
        </p:nvPicPr>
        <p:blipFill>
          <a:blip r:embed="rId3"/>
          <a:stretch/>
        </p:blipFill>
        <p:spPr>
          <a:xfrm>
            <a:off x="3960000" y="3232440"/>
            <a:ext cx="1138680" cy="1663200"/>
          </a:xfrm>
          <a:prstGeom prst="rect">
            <a:avLst/>
          </a:prstGeom>
          <a:ln>
            <a:noFill/>
          </a:ln>
        </p:spPr>
      </p:pic>
      <p:pic>
        <p:nvPicPr>
          <p:cNvPr id="214" name="" descr=""/>
          <p:cNvPicPr/>
          <p:nvPr/>
        </p:nvPicPr>
        <p:blipFill>
          <a:blip r:embed="rId4"/>
          <a:stretch/>
        </p:blipFill>
        <p:spPr>
          <a:xfrm>
            <a:off x="3972960" y="5032440"/>
            <a:ext cx="1138680" cy="1519200"/>
          </a:xfrm>
          <a:prstGeom prst="rect">
            <a:avLst/>
          </a:prstGeom>
          <a:ln>
            <a:noFill/>
          </a:ln>
        </p:spPr>
      </p:pic>
      <p:pic>
        <p:nvPicPr>
          <p:cNvPr id="215" name="" descr=""/>
          <p:cNvPicPr/>
          <p:nvPr/>
        </p:nvPicPr>
        <p:blipFill>
          <a:blip r:embed="rId5"/>
          <a:stretch/>
        </p:blipFill>
        <p:spPr>
          <a:xfrm>
            <a:off x="5328000" y="5040000"/>
            <a:ext cx="2012760" cy="1508760"/>
          </a:xfrm>
          <a:prstGeom prst="rect">
            <a:avLst/>
          </a:prstGeom>
          <a:ln>
            <a:noFill/>
          </a:ln>
        </p:spPr>
      </p:pic>
      <p:pic>
        <p:nvPicPr>
          <p:cNvPr id="216" name="" descr=""/>
          <p:cNvPicPr/>
          <p:nvPr/>
        </p:nvPicPr>
        <p:blipFill>
          <a:blip r:embed="rId6"/>
          <a:stretch/>
        </p:blipFill>
        <p:spPr>
          <a:xfrm>
            <a:off x="7560000" y="3983400"/>
            <a:ext cx="2087640" cy="2784240"/>
          </a:xfrm>
          <a:prstGeom prst="rect">
            <a:avLst/>
          </a:prstGeom>
          <a:ln>
            <a:noFill/>
          </a:ln>
          <a:effectLst>
            <a:outerShdw dir="2700000" dist="101823">
              <a:srgbClr val="808080"/>
            </a:outerShdw>
          </a:effectLst>
        </p:spPr>
      </p:pic>
      <p:pic>
        <p:nvPicPr>
          <p:cNvPr id="217" name="" descr=""/>
          <p:cNvPicPr/>
          <p:nvPr/>
        </p:nvPicPr>
        <p:blipFill>
          <a:blip r:embed="rId7"/>
          <a:stretch/>
        </p:blipFill>
        <p:spPr>
          <a:xfrm>
            <a:off x="7561800" y="1266120"/>
            <a:ext cx="2085840" cy="2589840"/>
          </a:xfrm>
          <a:prstGeom prst="rect">
            <a:avLst/>
          </a:prstGeom>
          <a:ln>
            <a:noFill/>
          </a:ln>
          <a:effectLst>
            <a:outerShdw dir="2700000" dist="101823">
              <a:srgbClr val="808080"/>
            </a:outerShdw>
          </a:effectLst>
        </p:spPr>
      </p:pic>
      <p:pic>
        <p:nvPicPr>
          <p:cNvPr id="218" name="" descr=""/>
          <p:cNvPicPr/>
          <p:nvPr/>
        </p:nvPicPr>
        <p:blipFill>
          <a:blip r:embed="rId8"/>
          <a:srcRect l="0" t="11550" r="0" b="0"/>
          <a:stretch/>
        </p:blipFill>
        <p:spPr>
          <a:xfrm>
            <a:off x="5184000" y="3240000"/>
            <a:ext cx="2150640" cy="1583640"/>
          </a:xfrm>
          <a:prstGeom prst="rect">
            <a:avLst/>
          </a:prstGeom>
          <a:ln>
            <a:noFill/>
          </a:ln>
          <a:effectLst>
            <a:outerShdw dir="2700000" dist="101823">
              <a:srgbClr val="808080"/>
            </a:outerShdw>
          </a:effectLst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3" dur="indefinite" restart="never" nodeType="tmRoot">
          <p:childTnLst>
            <p:seq>
              <p:cTn id="14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CustomShape 1"/>
          <p:cNvSpPr/>
          <p:nvPr/>
        </p:nvSpPr>
        <p:spPr>
          <a:xfrm>
            <a:off x="504000" y="627120"/>
            <a:ext cx="9069120" cy="608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spAutoFit/>
          </a:bodyPr>
          <a:p>
            <a:pPr algn="ctr">
              <a:lnSpc>
                <a:spcPct val="100000"/>
              </a:lnSpc>
            </a:pPr>
            <a:r>
              <a:rPr b="0" lang="ru-RU" sz="4000" spc="-1" strike="noStrike">
                <a:solidFill>
                  <a:srgbClr val="000000"/>
                </a:solidFill>
                <a:latin typeface="Arial"/>
                <a:ea typeface="DejaVu Sans"/>
              </a:rPr>
              <a:t>Результат: 1 пакет мусора вместо 4!</a:t>
            </a:r>
            <a:endParaRPr b="0" lang="ru-RU" sz="4000" spc="-1" strike="noStrike">
              <a:latin typeface="Arial"/>
            </a:endParaRPr>
          </a:p>
        </p:txBody>
      </p:sp>
      <p:pic>
        <p:nvPicPr>
          <p:cNvPr id="220" name="" descr=""/>
          <p:cNvPicPr/>
          <p:nvPr/>
        </p:nvPicPr>
        <p:blipFill>
          <a:blip r:embed="rId1"/>
          <a:stretch/>
        </p:blipFill>
        <p:spPr>
          <a:xfrm>
            <a:off x="1907640" y="1768680"/>
            <a:ext cx="6261120" cy="438192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5" dur="indefinite" restart="never" nodeType="tmRoot">
          <p:childTnLst>
            <p:seq>
              <p:cTn id="16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1" name="Table 1"/>
          <p:cNvGraphicFramePr/>
          <p:nvPr/>
        </p:nvGraphicFramePr>
        <p:xfrm>
          <a:off x="526680" y="745200"/>
          <a:ext cx="9071280" cy="6148080"/>
        </p:xfrm>
        <a:graphic>
          <a:graphicData uri="http://schemas.openxmlformats.org/drawingml/2006/table">
            <a:tbl>
              <a:tblPr/>
              <a:tblGrid>
                <a:gridCol w="3023640"/>
                <a:gridCol w="4124520"/>
                <a:gridCol w="1923480"/>
              </a:tblGrid>
              <a:tr h="347760">
                <a:tc>
                  <a:txBody>
                    <a:bodyPr lIns="90000" rIns="90000">
                      <a:noAutofit/>
                    </a:bodyPr>
                    <a:p>
                      <a:pPr algn="ctr">
                        <a:lnSpc>
                          <a:spcPct val="150000"/>
                        </a:lnSpc>
                      </a:pPr>
                      <a:r>
                        <a:rPr b="1" lang="ru-RU" sz="1200" spc="-1" strike="noStrike">
                          <a:latin typeface="Arial"/>
                        </a:rPr>
                        <a:t>Вид мусора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5c8526"/>
                    </a:solidFill>
                  </a:tcPr>
                </a:tc>
                <a:tc>
                  <a:txBody>
                    <a:bodyPr lIns="90000" rIns="90000">
                      <a:noAutofit/>
                    </a:bodyPr>
                    <a:p>
                      <a:pPr algn="ctr">
                        <a:lnSpc>
                          <a:spcPct val="150000"/>
                        </a:lnSpc>
                      </a:pPr>
                      <a:r>
                        <a:rPr b="1" lang="ru-RU" sz="1200" spc="-1" strike="noStrike">
                          <a:latin typeface="Arial"/>
                        </a:rPr>
                        <a:t>Где принимают постоянно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5c8526"/>
                    </a:solidFill>
                  </a:tcPr>
                </a:tc>
                <a:tc>
                  <a:txBody>
                    <a:bodyPr lIns="90000" rIns="90000">
                      <a:noAutofit/>
                    </a:bodyPr>
                    <a:p>
                      <a:pPr algn="ctr">
                        <a:lnSpc>
                          <a:spcPct val="150000"/>
                        </a:lnSpc>
                      </a:pPr>
                      <a:r>
                        <a:rPr b="1" lang="ru-RU" sz="1200" spc="-1" strike="noStrike">
                          <a:latin typeface="Arial"/>
                        </a:rPr>
                        <a:t>«Сбормобиль»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5c8526"/>
                    </a:solidFill>
                  </a:tcPr>
                </a:tc>
              </a:tr>
              <a:tr h="347760">
                <a:tc>
                  <a:txBody>
                    <a:bodyPr lIns="90000" rIns="90000">
                      <a:noAutofit/>
                    </a:bodyPr>
                    <a:p>
                      <a:pPr>
                        <a:lnSpc>
                          <a:spcPct val="150000"/>
                        </a:lnSpc>
                      </a:pPr>
                      <a:r>
                        <a:rPr b="0" lang="ru-RU" sz="1200" spc="-1" strike="noStrike">
                          <a:latin typeface="Arial"/>
                        </a:rPr>
                        <a:t>Макулатура (бумага, картон)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94bd5e"/>
                    </a:solidFill>
                  </a:tcPr>
                </a:tc>
                <a:tc>
                  <a:txBody>
                    <a:bodyPr lIns="90000" rIns="90000">
                      <a:noAutofit/>
                    </a:bodyPr>
                    <a:p>
                      <a:pPr>
                        <a:lnSpc>
                          <a:spcPct val="150000"/>
                        </a:lnSpc>
                      </a:pPr>
                      <a:r>
                        <a:rPr b="0" lang="ru-RU" sz="1200" spc="-1" strike="noStrike">
                          <a:latin typeface="Arial"/>
                        </a:rPr>
                        <a:t>Зеленый контейнер у дома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94bd5e"/>
                    </a:solidFill>
                  </a:tcPr>
                </a:tc>
                <a:tc>
                  <a:txBody>
                    <a:bodyPr lIns="90000" rIns="90000">
                      <a:noAutofit/>
                    </a:bodyPr>
                    <a:p>
                      <a:pPr>
                        <a:lnSpc>
                          <a:spcPct val="150000"/>
                        </a:lnSpc>
                      </a:pPr>
                      <a:r>
                        <a:rPr b="0" lang="ru-RU" sz="1200" spc="-1" strike="noStrike">
                          <a:latin typeface="Arial"/>
                        </a:rPr>
                        <a:t>+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94bd5e"/>
                    </a:solidFill>
                  </a:tcPr>
                </a:tc>
              </a:tr>
              <a:tr h="347760">
                <a:tc>
                  <a:txBody>
                    <a:bodyPr lIns="90000" rIns="90000">
                      <a:noAutofit/>
                    </a:bodyPr>
                    <a:p>
                      <a:pPr>
                        <a:lnSpc>
                          <a:spcPct val="150000"/>
                        </a:lnSpc>
                      </a:pPr>
                      <a:r>
                        <a:rPr b="0" lang="ru-RU" sz="1200" spc="-1" strike="noStrike">
                          <a:latin typeface="Arial"/>
                        </a:rPr>
                        <a:t>Пластик №1 PET (бутылки)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 lIns="90000" rIns="90000">
                      <a:noAutofit/>
                    </a:bodyPr>
                    <a:p>
                      <a:pPr>
                        <a:lnSpc>
                          <a:spcPct val="150000"/>
                        </a:lnSpc>
                      </a:pPr>
                      <a:r>
                        <a:rPr b="0" lang="ru-RU" sz="1200" spc="-1" strike="noStrike">
                          <a:latin typeface="Arial"/>
                        </a:rPr>
                        <a:t>Зеленый контейнер у дома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 lIns="90000" rIns="90000">
                      <a:noAutofit/>
                    </a:bodyPr>
                    <a:p>
                      <a:pPr>
                        <a:lnSpc>
                          <a:spcPct val="150000"/>
                        </a:lnSpc>
                      </a:pPr>
                      <a:r>
                        <a:rPr b="0" lang="ru-RU" sz="1200" spc="-1" strike="noStrike">
                          <a:latin typeface="Arial"/>
                        </a:rPr>
                        <a:t>+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ffffcc"/>
                    </a:solidFill>
                  </a:tcPr>
                </a:tc>
              </a:tr>
              <a:tr h="347760">
                <a:tc>
                  <a:txBody>
                    <a:bodyPr lIns="90000" rIns="90000">
                      <a:noAutofit/>
                    </a:bodyPr>
                    <a:p>
                      <a:pPr>
                        <a:lnSpc>
                          <a:spcPct val="150000"/>
                        </a:lnSpc>
                      </a:pPr>
                      <a:r>
                        <a:rPr b="0" lang="ru-RU" sz="1200" spc="-1" strike="noStrike">
                          <a:latin typeface="Arial"/>
                        </a:rPr>
                        <a:t>Пластик №2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94bd5e"/>
                    </a:solidFill>
                  </a:tcPr>
                </a:tc>
                <a:tc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94bd5e"/>
                    </a:solidFill>
                  </a:tcPr>
                </a:tc>
                <a:tc>
                  <a:txBody>
                    <a:bodyPr lIns="90000" rIns="90000">
                      <a:noAutofit/>
                    </a:bodyPr>
                    <a:p>
                      <a:pPr>
                        <a:lnSpc>
                          <a:spcPct val="150000"/>
                        </a:lnSpc>
                      </a:pPr>
                      <a:r>
                        <a:rPr b="0" lang="ru-RU" sz="1200" spc="-1" strike="noStrike">
                          <a:latin typeface="Arial"/>
                        </a:rPr>
                        <a:t>+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94bd5e"/>
                    </a:solidFill>
                  </a:tcPr>
                </a:tc>
              </a:tr>
              <a:tr h="347760">
                <a:tc>
                  <a:txBody>
                    <a:bodyPr lIns="90000" rIns="90000">
                      <a:noAutofit/>
                    </a:bodyPr>
                    <a:p>
                      <a:pPr>
                        <a:lnSpc>
                          <a:spcPct val="150000"/>
                        </a:lnSpc>
                      </a:pPr>
                      <a:r>
                        <a:rPr b="0" lang="ru-RU" sz="1200" spc="-1" strike="noStrike">
                          <a:latin typeface="Arial"/>
                        </a:rPr>
                        <a:t>Пластиковые крышечки (пластик №2)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 lIns="90000" rIns="90000">
                      <a:noAutofit/>
                    </a:bodyPr>
                    <a:p>
                      <a:pPr>
                        <a:lnSpc>
                          <a:spcPct val="150000"/>
                        </a:lnSpc>
                      </a:pPr>
                      <a:r>
                        <a:rPr b="0" lang="ru-RU" sz="1200" spc="-1" strike="noStrike">
                          <a:latin typeface="Arial"/>
                        </a:rPr>
                        <a:t>Лицей №1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 lIns="90000" rIns="90000">
                      <a:noAutofit/>
                    </a:bodyPr>
                    <a:p>
                      <a:pPr>
                        <a:lnSpc>
                          <a:spcPct val="150000"/>
                        </a:lnSpc>
                      </a:pPr>
                      <a:r>
                        <a:rPr b="0" lang="ru-RU" sz="1200" spc="-1" strike="noStrike">
                          <a:latin typeface="Arial"/>
                        </a:rPr>
                        <a:t>+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ffffcc"/>
                    </a:solidFill>
                  </a:tcPr>
                </a:tc>
              </a:tr>
              <a:tr h="347760">
                <a:tc>
                  <a:txBody>
                    <a:bodyPr lIns="90000" rIns="90000">
                      <a:noAutofit/>
                    </a:bodyPr>
                    <a:p>
                      <a:pPr>
                        <a:lnSpc>
                          <a:spcPct val="150000"/>
                        </a:lnSpc>
                      </a:pPr>
                      <a:r>
                        <a:rPr b="0" lang="ru-RU" sz="1200" spc="-1" strike="noStrike">
                          <a:latin typeface="Arial"/>
                        </a:rPr>
                        <a:t>Пластик №4 (мягкий)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94bd5e"/>
                    </a:solidFill>
                  </a:tcPr>
                </a:tc>
                <a:tc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94bd5e"/>
                    </a:solidFill>
                  </a:tcPr>
                </a:tc>
                <a:tc>
                  <a:txBody>
                    <a:bodyPr lIns="90000" rIns="90000">
                      <a:noAutofit/>
                    </a:bodyPr>
                    <a:p>
                      <a:pPr>
                        <a:lnSpc>
                          <a:spcPct val="150000"/>
                        </a:lnSpc>
                      </a:pPr>
                      <a:r>
                        <a:rPr b="0" lang="ru-RU" sz="1200" spc="-1" strike="noStrike">
                          <a:latin typeface="Arial"/>
                        </a:rPr>
                        <a:t>+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94bd5e"/>
                    </a:solidFill>
                  </a:tcPr>
                </a:tc>
              </a:tr>
              <a:tr h="603720">
                <a:tc>
                  <a:txBody>
                    <a:bodyPr lIns="90000" rIns="90000">
                      <a:noAutofit/>
                    </a:bodyPr>
                    <a:p>
                      <a:pPr>
                        <a:lnSpc>
                          <a:spcPct val="150000"/>
                        </a:lnSpc>
                      </a:pPr>
                      <a:r>
                        <a:rPr b="0" lang="ru-RU" sz="1200" spc="-1" strike="noStrike">
                          <a:latin typeface="Arial"/>
                        </a:rPr>
                        <a:t>Пластик №5 PP (твердый)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 lIns="90000" rIns="90000">
                      <a:noAutofit/>
                    </a:bodyPr>
                    <a:p>
                      <a:pPr>
                        <a:lnSpc>
                          <a:spcPct val="150000"/>
                        </a:lnSpc>
                      </a:pPr>
                      <a:r>
                        <a:rPr b="0" lang="ru-RU" sz="1200" spc="-1" strike="noStrike">
                          <a:latin typeface="Arial"/>
                        </a:rPr>
                        <a:t>Зеленый контейнер у дома (в контейнер для бумаги) — сложить в пакет, подписать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ffffcc"/>
                    </a:solidFill>
                  </a:tcPr>
                </a:tc>
                <a:tc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ffffcc"/>
                    </a:solidFill>
                  </a:tcPr>
                </a:tc>
              </a:tr>
              <a:tr h="603720">
                <a:tc>
                  <a:txBody>
                    <a:bodyPr lIns="90000" rIns="90000">
                      <a:noAutofit/>
                    </a:bodyPr>
                    <a:p>
                      <a:pPr>
                        <a:lnSpc>
                          <a:spcPct val="150000"/>
                        </a:lnSpc>
                      </a:pPr>
                      <a:r>
                        <a:rPr b="0" lang="ru-RU" sz="1200" spc="-1" strike="noStrike">
                          <a:latin typeface="Arial"/>
                        </a:rPr>
                        <a:t>Пластик №5 PP (мягкий)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94bd5e"/>
                    </a:solidFill>
                  </a:tcPr>
                </a:tc>
                <a:tc>
                  <a:txBody>
                    <a:bodyPr lIns="90000" rIns="90000">
                      <a:noAutofit/>
                    </a:bodyPr>
                    <a:p>
                      <a:pPr>
                        <a:lnSpc>
                          <a:spcPct val="150000"/>
                        </a:lnSpc>
                      </a:pPr>
                      <a:r>
                        <a:rPr b="0" lang="ru-RU" sz="1200" spc="-1" strike="noStrike">
                          <a:latin typeface="Arial"/>
                        </a:rPr>
                        <a:t>Зеленый контейнер у дома (в контейнер для бумаги) — сложить в пакет, подписать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94bd5e"/>
                    </a:solidFill>
                  </a:tcPr>
                </a:tc>
                <a:tc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94bd5e"/>
                    </a:solidFill>
                  </a:tcPr>
                </a:tc>
              </a:tr>
              <a:tr h="347760">
                <a:tc>
                  <a:txBody>
                    <a:bodyPr lIns="90000" rIns="90000">
                      <a:noAutofit/>
                    </a:bodyPr>
                    <a:p>
                      <a:pPr>
                        <a:lnSpc>
                          <a:spcPct val="150000"/>
                        </a:lnSpc>
                      </a:pPr>
                      <a:r>
                        <a:rPr b="0" lang="ru-RU" sz="1200" spc="-1" strike="noStrike">
                          <a:latin typeface="Arial"/>
                        </a:rPr>
                        <a:t>Стекло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 lIns="90000" rIns="90000">
                      <a:noAutofit/>
                    </a:bodyPr>
                    <a:p>
                      <a:pPr>
                        <a:lnSpc>
                          <a:spcPct val="150000"/>
                        </a:lnSpc>
                      </a:pPr>
                      <a:r>
                        <a:rPr b="0" lang="ru-RU" sz="1200" spc="-1" strike="noStrike">
                          <a:latin typeface="Arial"/>
                        </a:rPr>
                        <a:t>Зеленый контейнер у дома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 lIns="90000" rIns="90000">
                      <a:noAutofit/>
                    </a:bodyPr>
                    <a:p>
                      <a:pPr>
                        <a:lnSpc>
                          <a:spcPct val="150000"/>
                        </a:lnSpc>
                      </a:pPr>
                      <a:r>
                        <a:rPr b="0" lang="ru-RU" sz="1200" spc="-1" strike="noStrike">
                          <a:latin typeface="Arial"/>
                        </a:rPr>
                        <a:t>+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ffffcc"/>
                    </a:solidFill>
                  </a:tcPr>
                </a:tc>
              </a:tr>
              <a:tr h="603720">
                <a:tc>
                  <a:txBody>
                    <a:bodyPr lIns="90000" rIns="90000">
                      <a:noAutofit/>
                    </a:bodyPr>
                    <a:p>
                      <a:pPr>
                        <a:lnSpc>
                          <a:spcPct val="150000"/>
                        </a:lnSpc>
                      </a:pPr>
                      <a:r>
                        <a:rPr b="0" lang="ru-RU" sz="1200" spc="-1" strike="noStrike">
                          <a:latin typeface="Arial"/>
                        </a:rPr>
                        <a:t>Металл (жестяные крышки, консервные банки, фольга)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94bd5e"/>
                    </a:solidFill>
                  </a:tcPr>
                </a:tc>
                <a:tc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94bd5e"/>
                    </a:solidFill>
                  </a:tcPr>
                </a:tc>
                <a:tc>
                  <a:txBody>
                    <a:bodyPr lIns="90000" rIns="90000">
                      <a:noAutofit/>
                    </a:bodyPr>
                    <a:p>
                      <a:pPr>
                        <a:lnSpc>
                          <a:spcPct val="150000"/>
                        </a:lnSpc>
                      </a:pPr>
                      <a:r>
                        <a:rPr b="0" lang="ru-RU" sz="1200" spc="-1" strike="noStrike">
                          <a:latin typeface="Arial"/>
                        </a:rPr>
                        <a:t>+ («Металлмобиль»)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94bd5e"/>
                    </a:solidFill>
                  </a:tcPr>
                </a:tc>
              </a:tr>
              <a:tr h="347760">
                <a:tc>
                  <a:txBody>
                    <a:bodyPr lIns="90000" rIns="90000">
                      <a:noAutofit/>
                    </a:bodyPr>
                    <a:p>
                      <a:pPr>
                        <a:lnSpc>
                          <a:spcPct val="150000"/>
                        </a:lnSpc>
                      </a:pPr>
                      <a:r>
                        <a:rPr b="0" lang="ru-RU" sz="1200" spc="-1" strike="noStrike">
                          <a:latin typeface="Arial"/>
                        </a:rPr>
                        <a:t>Старая одежда 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 lIns="90000" rIns="90000">
                      <a:noAutofit/>
                    </a:bodyPr>
                    <a:p>
                      <a:pPr>
                        <a:lnSpc>
                          <a:spcPct val="150000"/>
                        </a:lnSpc>
                      </a:pPr>
                      <a:r>
                        <a:rPr b="0" lang="ru-RU" sz="1200" spc="-1" strike="noStrike">
                          <a:latin typeface="Arial"/>
                        </a:rPr>
                        <a:t>НМ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 lIns="90000" rIns="90000">
                      <a:noAutofit/>
                    </a:bodyPr>
                    <a:p>
                      <a:pPr>
                        <a:lnSpc>
                          <a:spcPct val="150000"/>
                        </a:lnSpc>
                      </a:pPr>
                      <a:r>
                        <a:rPr b="0" lang="ru-RU" sz="1200" spc="-1" strike="noStrike">
                          <a:latin typeface="Arial"/>
                        </a:rPr>
                        <a:t>+ («Компостмобиль»)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ffffcc"/>
                    </a:solidFill>
                  </a:tcPr>
                </a:tc>
              </a:tr>
              <a:tr h="603720">
                <a:tc>
                  <a:txBody>
                    <a:bodyPr lIns="90000" rIns="90000">
                      <a:noAutofit/>
                    </a:bodyPr>
                    <a:p>
                      <a:pPr>
                        <a:lnSpc>
                          <a:spcPct val="150000"/>
                        </a:lnSpc>
                      </a:pPr>
                      <a:r>
                        <a:rPr b="0" lang="ru-RU" sz="1200" spc="-1" strike="noStrike">
                          <a:latin typeface="Arial"/>
                        </a:rPr>
                        <a:t>Батарейки, люминесцентные лампы, светодиодные лампы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94bd5e"/>
                    </a:solidFill>
                  </a:tcPr>
                </a:tc>
                <a:tc>
                  <a:txBody>
                    <a:bodyPr lIns="90000" rIns="90000">
                      <a:noAutofit/>
                    </a:bodyPr>
                    <a:p>
                      <a:pPr>
                        <a:lnSpc>
                          <a:spcPct val="150000"/>
                        </a:lnSpc>
                      </a:pPr>
                      <a:r>
                        <a:rPr b="0" lang="ru-RU" sz="1200" spc="-1" strike="noStrike">
                          <a:latin typeface="Arial"/>
                        </a:rPr>
                        <a:t>«Леруа Мерлен»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94bd5e"/>
                    </a:solidFill>
                  </a:tcPr>
                </a:tc>
                <a:tc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94bd5e"/>
                    </a:solidFill>
                  </a:tcPr>
                </a:tc>
              </a:tr>
              <a:tr h="603720">
                <a:tc>
                  <a:txBody>
                    <a:bodyPr lIns="90000" rIns="90000">
                      <a:noAutofit/>
                    </a:bodyPr>
                    <a:p>
                      <a:pPr>
                        <a:lnSpc>
                          <a:spcPct val="150000"/>
                        </a:lnSpc>
                      </a:pPr>
                      <a:r>
                        <a:rPr b="0" lang="ru-RU" sz="1200" spc="-1" strike="noStrike">
                          <a:latin typeface="Arial"/>
                        </a:rPr>
                        <a:t>Пищевые отходы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ffffcc"/>
                    </a:solidFill>
                  </a:tcPr>
                </a:tc>
                <a:tc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 lIns="90000" rIns="90000">
                      <a:noAutofit/>
                    </a:bodyPr>
                    <a:p>
                      <a:pPr>
                        <a:lnSpc>
                          <a:spcPct val="150000"/>
                        </a:lnSpc>
                      </a:pPr>
                      <a:r>
                        <a:rPr b="0" lang="ru-RU" sz="1200" spc="-1" strike="noStrike">
                          <a:latin typeface="Arial"/>
                        </a:rPr>
                        <a:t>+ («Компостмобиль»)</a:t>
                      </a:r>
                      <a:endParaRPr b="0" lang="ru-RU" sz="12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endParaRPr b="0" lang="ru-RU" sz="12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ffffcc"/>
                    </a:solidFill>
                  </a:tcPr>
                </a:tc>
              </a:tr>
              <a:tr h="347760">
                <a:tc>
                  <a:txBody>
                    <a:bodyPr lIns="90000" rIns="90000">
                      <a:noAutofit/>
                    </a:bodyPr>
                    <a:p>
                      <a:pPr>
                        <a:lnSpc>
                          <a:spcPct val="150000"/>
                        </a:lnSpc>
                      </a:pPr>
                      <a:r>
                        <a:rPr b="0" lang="ru-RU" sz="1200" spc="-1" strike="noStrike">
                          <a:latin typeface="Arial"/>
                        </a:rPr>
                        <a:t>Кожура от моркови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94bd5e"/>
                    </a:solidFill>
                  </a:tcPr>
                </a:tc>
                <a:tc>
                  <a:txBody>
                    <a:bodyPr lIns="90000" rIns="90000">
                      <a:noAutofit/>
                    </a:bodyPr>
                    <a:p>
                      <a:pPr>
                        <a:lnSpc>
                          <a:spcPct val="150000"/>
                        </a:lnSpc>
                      </a:pPr>
                      <a:r>
                        <a:rPr b="0" lang="ru-RU" sz="1200" spc="-1" strike="noStrike">
                          <a:latin typeface="Arial"/>
                        </a:rPr>
                        <a:t>кролики у ТЦ «Лотос-Плаза»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94bd5e"/>
                    </a:solidFill>
                  </a:tcPr>
                </a:tc>
                <a:tc>
                  <a:txBody>
                    <a:bodyPr lIns="90000" rIns="90000">
                      <a:noAutofit/>
                    </a:bodyPr>
                    <a:p>
                      <a:pPr>
                        <a:lnSpc>
                          <a:spcPct val="150000"/>
                        </a:lnSpc>
                      </a:pPr>
                      <a:r>
                        <a:rPr b="0" lang="ru-RU" sz="1200" spc="-1" strike="noStrike">
                          <a:latin typeface="Arial"/>
                        </a:rPr>
                        <a:t>+ («Компостмобиль»)</a:t>
                      </a:r>
                      <a:endParaRPr b="0" lang="ru-RU" sz="12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94bd5e"/>
                    </a:solidFill>
                  </a:tcPr>
                </a:tc>
              </a:tr>
            </a:tbl>
          </a:graphicData>
        </a:graphic>
      </p:graphicFrame>
      <p:sp>
        <p:nvSpPr>
          <p:cNvPr id="222" name="CustomShape 2"/>
          <p:cNvSpPr/>
          <p:nvPr/>
        </p:nvSpPr>
        <p:spPr>
          <a:xfrm>
            <a:off x="3261240" y="288000"/>
            <a:ext cx="4367880" cy="36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127622"/>
                </a:solidFill>
                <a:latin typeface="Arial"/>
                <a:ea typeface="DejaVu Sans"/>
              </a:rPr>
              <a:t>Памятка для жителей Древлянки</a:t>
            </a:r>
            <a:endParaRPr b="0" lang="ru-RU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7" dur="indefinite" restart="never" nodeType="tmRoot">
          <p:childTnLst>
            <p:seq>
              <p:cTn id="18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229</TotalTime>
  <Application>LibreOffice/6.1.6.3$Linux_X86_64 LibreOffice_project/10$Build-3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2019-12-17T10:48:38Z</dcterms:created>
  <dc:creator/>
  <dc:description/>
  <dc:language>ru-RU</dc:language>
  <cp:lastModifiedBy/>
  <dcterms:modified xsi:type="dcterms:W3CDTF">2020-01-29T21:23:28Z</dcterms:modified>
  <cp:revision>54</cp:revision>
  <dc:subject/>
  <dc:title>Forestbird</dc:title>
</cp:coreProperties>
</file>